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9144000"/>
  <p:notesSz cx="6858000" cy="9144000"/>
  <p:embeddedFontLst>
    <p:embeddedFont>
      <p:font typeface="Montserrat"/>
      <p:regular r:id="rId56"/>
      <p:bold r:id="rId57"/>
    </p:embeddedFont>
    <p:embeddedFont>
      <p:font typeface="Varela Round"/>
      <p:regular r:id="rId58"/>
    </p:embeddedFont>
    <p:embeddedFont>
      <p:font typeface="Varela"/>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3" name="EVAN HEATH"/>
  <p:cmAuthor clrIdx="1" id="1" initials="" lastIdx="2" name="Norence Aaron Tan"/>
  <p:cmAuthor clrIdx="2" id="2" initials="" lastIdx="1" name="JOSE WILFREDO ALEMAN ESPINOZ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A24C375-D441-467D-BCFA-ABAD80B4BC75}">
  <a:tblStyle styleId="{6A24C375-D441-467D-BCFA-ABAD80B4BC7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Varela-regular.fntdata"/><Relationship Id="rId14" Type="http://schemas.openxmlformats.org/officeDocument/2006/relationships/slide" Target="slides/slide8.xml"/><Relationship Id="rId58" Type="http://schemas.openxmlformats.org/officeDocument/2006/relationships/font" Target="fonts/VarelaRoun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I know where you got these screen captures. But remember, this example is from 'Demands' created from SAP Project Systems (PS). Prof will know that. You could mention that the best available example was for PS, but it works the same way for transfer of PM Order demands.</p:text>
  </p:cm>
  <p:cm authorId="0" idx="2">
    <p:pos x="6000" y="100"/>
    <p:text>Get screen shot of change measurement point screen</p:text>
  </p:cm>
  <p:cm authorId="1" idx="2">
    <p:pos x="6000" y="200"/>
    <p:text>+eph36@scarletmail.rutgers.edu please put definitions of these 4 roles in the notes section of the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p:pos x="6000" y="0"/>
    <p:text>Font too small --- may need to use phrases and bulleted points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2" idx="1">
    <p:pos x="6000" y="0"/>
    <p:text>I copied this from: http://sapinsider.wispubs.com/Assets/Blogs/2010/September/Scheduling-technicians-and-other-workers-using-multi-resource-scheduling-MRS
should I keep it or "redraw" it...</p:text>
  </p:cm>
  <p:cm authorId="0" idx="3">
    <p:pos x="6000" y="100"/>
    <p:text>Well, they've misspelled 'ResSources'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rometheusgroup.com/erp/"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o.sap.com/product/plm/multiresource-scheduling.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EAM - This is the latest term SAP uses for Capital Asset Management / Plant Maintenance</a:t>
            </a:r>
          </a:p>
          <a:p>
            <a:pPr lvl="0" rtl="0">
              <a:spcBef>
                <a:spcPts val="0"/>
              </a:spcBef>
              <a:buNone/>
            </a:pPr>
            <a:r>
              <a:rPr lang="en"/>
              <a:t>Critical Assets are those whose unavailability would have major impacts to your business</a:t>
            </a:r>
          </a:p>
          <a:p>
            <a:pPr lvl="0" rtl="0">
              <a:spcBef>
                <a:spcPts val="0"/>
              </a:spcBef>
              <a:buNone/>
            </a:pPr>
            <a:r>
              <a:rPr lang="en"/>
              <a:t>Uncertain Demand the asset is used to produce goods, or deliver services and this demand itself is only predictable to a limited extent</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In order to program the future work, the Maintenance department needs to know the future demand of aircraft. Right now, dynamically changing mission details are resident in a system accessible only to Operations Planners and delivered to Maintenance personnel periodically using static MS Office documents, which are used to plan aircraft type utilization and maintenance.</a:t>
            </a:r>
          </a:p>
          <a:p>
            <a:pPr lvl="0" rtl="0">
              <a:spcBef>
                <a:spcPts val="0"/>
              </a:spcBef>
              <a:buNone/>
            </a:pPr>
            <a:r>
              <a:rPr lang="en">
                <a:solidFill>
                  <a:schemeClr val="dk1"/>
                </a:solidFill>
              </a:rPr>
              <a:t>However, to supply aircrafts for flights, Maintenance personnel require up-to-date knowledge of demand data. Therefore, instead of using Excel files, our proposed solution is to configure native SAP ECC DFPS Support to Flight Operations ‘Flight Order’. Operations Planners will maintain relevant details of Missions within the Flight Orders which will be accessible to Maintenance personnel. Flight Orders can reference specific aircraft (Master Equipment) and link to Maintenance Orders for the maintenance required to prepare the aircraft for a flight.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Here we can see a partial view of our solution using ArchiMate. Basically, we are eliminating the “Office Document Creation” and adding a new application component (Support to Flight Operations) to support an enhanced Mission Planning service. What are some of the relevant details that will be available?</a:t>
            </a: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For example, in the order header data main screen we can enter flight data (mission status and authorizations), date/target (scheduling requirements) and reference object (assigned equipment to accomplish this mission)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In performed-based maintenance, we monitor some variables or measuring points (flight hours) to decide the moment when we have to perform a specific task, such as Propeller Balance.</a:t>
            </a:r>
          </a:p>
          <a:p>
            <a:pPr lvl="0">
              <a:spcBef>
                <a:spcPts val="0"/>
              </a:spcBef>
              <a:buClr>
                <a:schemeClr val="dk1"/>
              </a:buClr>
              <a:buSzPct val="100000"/>
              <a:buFont typeface="Arial"/>
              <a:buNone/>
            </a:pPr>
            <a:r>
              <a:rPr lang="en"/>
              <a:t>For example, we can say that we want to perform this task every 200 flight hours. If we assume that an aircraft flies 600 hours a year (that is called an annual estimate) then the result is that this task should be done approximately three times a year (the actual calculation made by SAP is in days, but anyway)</a:t>
            </a:r>
          </a:p>
          <a:p>
            <a:pPr lvl="0">
              <a:spcBef>
                <a:spcPts val="0"/>
              </a:spcBef>
              <a:buClr>
                <a:schemeClr val="dk1"/>
              </a:buClr>
              <a:buSzPct val="100000"/>
              <a:buFont typeface="Arial"/>
              <a:buNone/>
            </a:pPr>
            <a:r>
              <a:rPr lang="en"/>
              <a:t>So if we are in April, this task would be scheduled for October.</a:t>
            </a:r>
          </a:p>
          <a:p>
            <a:pPr lvl="0">
              <a:spcBef>
                <a:spcPts val="0"/>
              </a:spcBef>
              <a:buNone/>
            </a:pPr>
            <a:r>
              <a:rPr lang="en"/>
              <a:t>However, if our annual estimate is wrong (let’s say we estimate 400 hours a year), then we will schedule this task too late. Because the actual flight hours will be higher, there will be a not very funny surprise waiting for the Maintenance Supervisor in October.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In SAP ECC, an aircraft is represented as a hierarchical structure of hundreds of Functional Locations and Equipment each of which may have many measurement points against which usage data is accrued. Maintenance Plans for Preventive Tasks reference annual estimates values of these measurement points in order to forecast due dates for preventive tasks. Thousands of separate measurement point annual estimates are not updated to reflect real-life utilization rates.</a:t>
            </a: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How is this made nowadays?</a:t>
            </a:r>
          </a:p>
          <a:p>
            <a:pPr lvl="0">
              <a:spcBef>
                <a:spcPts val="0"/>
              </a:spcBef>
              <a:buClr>
                <a:schemeClr val="dk1"/>
              </a:buClr>
              <a:buSzPct val="100000"/>
              <a:buFont typeface="Arial"/>
              <a:buNone/>
            </a:pPr>
            <a:r>
              <a:rPr lang="en"/>
              <a:t>Step 1: Find all the equipment installed in a particular aircraft’s Functional Location hierarchy. It will show produce a list of a few hundred equipments.</a:t>
            </a:r>
          </a:p>
          <a:p>
            <a:pPr lvl="0">
              <a:spcBef>
                <a:spcPts val="0"/>
              </a:spcBef>
              <a:buClr>
                <a:schemeClr val="dk1"/>
              </a:buClr>
              <a:buSzPct val="100000"/>
              <a:buFont typeface="Arial"/>
              <a:buNone/>
            </a:pPr>
            <a:r>
              <a:rPr lang="en"/>
              <a:t>Step 2: List Edit to find all the individual measurement points for a particular ‘type’ of measurement (in this case, Airframe Hours) on any equipment or against any location on the aircraft.</a:t>
            </a:r>
          </a:p>
          <a:p>
            <a:pPr lvl="0">
              <a:spcBef>
                <a:spcPts val="0"/>
              </a:spcBef>
              <a:buClr>
                <a:schemeClr val="dk1"/>
              </a:buClr>
              <a:buSzPct val="100000"/>
              <a:buFont typeface="Arial"/>
              <a:buNone/>
            </a:pPr>
            <a:r>
              <a:rPr lang="en"/>
              <a:t>Step 3: See there are 191 in the case of this Demo data (there would be more in Production… remember, for one aircraft!).</a:t>
            </a:r>
          </a:p>
          <a:p>
            <a:pPr lvl="0">
              <a:spcBef>
                <a:spcPts val="0"/>
              </a:spcBef>
              <a:buClr>
                <a:schemeClr val="dk1"/>
              </a:buClr>
              <a:buSzPct val="100000"/>
              <a:buFont typeface="Arial"/>
              <a:buNone/>
            </a:pPr>
            <a:r>
              <a:rPr lang="en"/>
              <a:t>Step 4 (thru 195….): Update the Annual Estimate value individually for each measurement point and save.</a:t>
            </a:r>
          </a:p>
          <a:p>
            <a:pPr lvl="0" rtl="0">
              <a:spcBef>
                <a:spcPts val="0"/>
              </a:spcBef>
              <a:buNone/>
            </a:pPr>
            <a:r>
              <a:rPr lang="en"/>
              <a:t>As you can imagine, this activity is not high on anyone’s list of priorities!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Proposed solution</a:t>
            </a:r>
          </a:p>
          <a:p>
            <a:pPr lvl="0">
              <a:spcBef>
                <a:spcPts val="0"/>
              </a:spcBef>
              <a:buClr>
                <a:schemeClr val="dk1"/>
              </a:buClr>
              <a:buSzPct val="100000"/>
              <a:buFont typeface="Arial"/>
              <a:buNone/>
            </a:pPr>
            <a:r>
              <a:rPr lang="en"/>
              <a:t>Custom transaction and tables to be developed to maintain aircraft specific usage rates per period at the master equipment level. Custom transactions to apply the correct usage rate to an entire aircraft’s technical structure hierarchy (all the subordinate Functional Locations and Equipment) en-mass calling the TABLE_IMPTT_UPDATE SAP function. To be developed.</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i="1" lang="en" sz="1400">
                <a:solidFill>
                  <a:schemeClr val="dk2"/>
                </a:solidFill>
                <a:latin typeface="Varela"/>
                <a:ea typeface="Varela"/>
                <a:cs typeface="Varela"/>
                <a:sym typeface="Varela"/>
              </a:rPr>
              <a:t>As-Is: - </a:t>
            </a:r>
            <a:r>
              <a:rPr b="1" lang="en" sz="1400">
                <a:solidFill>
                  <a:schemeClr val="dk2"/>
                </a:solidFill>
                <a:latin typeface="Varela"/>
                <a:ea typeface="Varela"/>
                <a:cs typeface="Varela"/>
                <a:sym typeface="Varela"/>
              </a:rPr>
              <a:t>Maintenance Planners and Shift Supervisors</a:t>
            </a:r>
            <a:r>
              <a:rPr lang="en" sz="1400">
                <a:solidFill>
                  <a:schemeClr val="dk2"/>
                </a:solidFill>
                <a:latin typeface="Varela"/>
                <a:ea typeface="Varela"/>
                <a:cs typeface="Varela"/>
                <a:sym typeface="Varela"/>
              </a:rPr>
              <a:t> collaborate using </a:t>
            </a:r>
            <a:r>
              <a:rPr b="1" lang="en" sz="1400">
                <a:solidFill>
                  <a:schemeClr val="dk2"/>
                </a:solidFill>
                <a:latin typeface="Varela"/>
                <a:ea typeface="Varela"/>
                <a:cs typeface="Varela"/>
                <a:sym typeface="Varela"/>
              </a:rPr>
              <a:t>MS Office documents and information on whiteboards</a:t>
            </a:r>
            <a:r>
              <a:rPr lang="en" sz="1400">
                <a:solidFill>
                  <a:schemeClr val="dk2"/>
                </a:solidFill>
                <a:latin typeface="Varela"/>
                <a:ea typeface="Varela"/>
                <a:cs typeface="Varela"/>
                <a:sym typeface="Varela"/>
              </a:rPr>
              <a:t> in order to match </a:t>
            </a:r>
            <a:r>
              <a:rPr b="1" lang="en" sz="1400">
                <a:solidFill>
                  <a:schemeClr val="dk2"/>
                </a:solidFill>
                <a:latin typeface="Varela"/>
                <a:ea typeface="Varela"/>
                <a:cs typeface="Varela"/>
                <a:sym typeface="Varela"/>
              </a:rPr>
              <a:t>maintenance labour demand</a:t>
            </a:r>
            <a:r>
              <a:rPr lang="en" sz="1400">
                <a:solidFill>
                  <a:schemeClr val="dk2"/>
                </a:solidFill>
                <a:latin typeface="Varela"/>
                <a:ea typeface="Varela"/>
                <a:cs typeface="Varela"/>
                <a:sym typeface="Varela"/>
              </a:rPr>
              <a:t> and supply. </a:t>
            </a:r>
            <a:r>
              <a:rPr b="1" lang="en" sz="1400">
                <a:solidFill>
                  <a:schemeClr val="dk2"/>
                </a:solidFill>
                <a:latin typeface="Varela"/>
                <a:ea typeface="Varela"/>
                <a:cs typeface="Varela"/>
                <a:sym typeface="Varela"/>
              </a:rPr>
              <a:t>Standard ERP capacity planning is available but is cumbersome.</a:t>
            </a:r>
            <a:br>
              <a:rPr b="1" lang="en" sz="1400">
                <a:solidFill>
                  <a:schemeClr val="dk2"/>
                </a:solidFill>
                <a:latin typeface="Varela"/>
                <a:ea typeface="Varela"/>
                <a:cs typeface="Varela"/>
                <a:sym typeface="Varela"/>
              </a:rPr>
            </a:br>
            <a:r>
              <a:rPr i="1" lang="en" sz="1400">
                <a:solidFill>
                  <a:schemeClr val="dk2"/>
                </a:solidFill>
                <a:latin typeface="Varela"/>
                <a:ea typeface="Varela"/>
                <a:cs typeface="Varela"/>
                <a:sym typeface="Varela"/>
              </a:rPr>
              <a:t>Gap Identified: </a:t>
            </a:r>
            <a:r>
              <a:rPr b="1" lang="en" sz="1400">
                <a:solidFill>
                  <a:schemeClr val="dk2"/>
                </a:solidFill>
                <a:latin typeface="Varela"/>
                <a:ea typeface="Varela"/>
                <a:cs typeface="Varela"/>
                <a:sym typeface="Varela"/>
              </a:rPr>
              <a:t>Standard SAP ECC </a:t>
            </a:r>
            <a:r>
              <a:rPr lang="en" sz="1400">
                <a:solidFill>
                  <a:schemeClr val="dk2"/>
                </a:solidFill>
                <a:latin typeface="Varela"/>
                <a:ea typeface="Varela"/>
                <a:cs typeface="Varela"/>
                <a:sym typeface="Varela"/>
              </a:rPr>
              <a:t>does not provide usable interfaces when planning </a:t>
            </a:r>
            <a:r>
              <a:rPr b="1" lang="en" sz="1400">
                <a:solidFill>
                  <a:schemeClr val="dk2"/>
                </a:solidFill>
                <a:latin typeface="Varela"/>
                <a:ea typeface="Varela"/>
                <a:cs typeface="Varela"/>
                <a:sym typeface="Varela"/>
              </a:rPr>
              <a:t>involves large volumes of requirements</a:t>
            </a:r>
            <a:r>
              <a:rPr lang="en" sz="1400">
                <a:solidFill>
                  <a:schemeClr val="dk2"/>
                </a:solidFill>
                <a:latin typeface="Varela"/>
                <a:ea typeface="Varela"/>
                <a:cs typeface="Varela"/>
                <a:sym typeface="Varela"/>
              </a:rPr>
              <a:t> (maintenance order operations) with </a:t>
            </a:r>
            <a:r>
              <a:rPr b="1" lang="en" sz="1400">
                <a:solidFill>
                  <a:schemeClr val="dk2"/>
                </a:solidFill>
                <a:latin typeface="Varela"/>
                <a:ea typeface="Varela"/>
                <a:cs typeface="Varela"/>
                <a:sym typeface="Varela"/>
              </a:rPr>
              <a:t>many specific individual capacities</a:t>
            </a:r>
            <a:r>
              <a:rPr lang="en" sz="1400">
                <a:solidFill>
                  <a:schemeClr val="dk2"/>
                </a:solidFill>
                <a:latin typeface="Varela"/>
                <a:ea typeface="Varela"/>
                <a:cs typeface="Varela"/>
                <a:sym typeface="Varela"/>
              </a:rPr>
              <a:t> (specially skilled technicians or particular tools, support equipment, or facilities).</a:t>
            </a:r>
            <a:br>
              <a:rPr lang="en" sz="14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Limited or no support on selecting critical business processes. </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Control maintenance is most neglected. </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Work orders are subjected to limited infrastructure, supply chain schedule and workforce limitations. Currently, shift supervisors determine which work orders are best to be executed right away, as facilitated by clipboards, whiteboards and spreadsheets.</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Schedule preventive maintenance has limited ERP support. Assets have determined thresholds of usage before a preventive maintenance is filed but due to corrective maintenance factor, scheduling becomes more complex and that ERP has limited functionality to aid shift supervisors.</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Work package date and state changes are not recorded in the course of the ERP processes. Moreover, technicians only document the work done in the ERP after the work order is completed. These two factors impact forecasting as there is no up-to-date information on work packages.</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ERP is used to create orders for Preventive Maintenance work but the dates are not set to optimal times because no one is maintaining information about what capacities are available to do maintenance at those times</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Current system implementation does not facilitate a process approach to controlling and executing maintenance.</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No workflow exists (both at the business and technical level) to move maintenance orders from early planning stages through to completion.</a:t>
            </a:r>
            <a:br>
              <a:rPr lang="en" sz="1800">
                <a:solidFill>
                  <a:schemeClr val="dk2"/>
                </a:solidFill>
                <a:latin typeface="Varela"/>
                <a:ea typeface="Varela"/>
                <a:cs typeface="Varela"/>
                <a:sym typeface="Varela"/>
              </a:rPr>
            </a:br>
            <a:r>
              <a:rPr lang="en" sz="1800">
                <a:solidFill>
                  <a:schemeClr val="dk2"/>
                </a:solidFill>
                <a:latin typeface="Varela"/>
                <a:ea typeface="Varela"/>
                <a:cs typeface="Varela"/>
                <a:sym typeface="Varela"/>
              </a:rPr>
              <a:t>Data (orders, operations) isn’t suitably configured to capture state changes during execution of business processes.</a:t>
            </a:r>
          </a:p>
          <a:p>
            <a:pPr lvl="0">
              <a:lnSpc>
                <a:spcPct val="115000"/>
              </a:lnSpc>
              <a:spcBef>
                <a:spcPts val="0"/>
              </a:spcBef>
              <a:spcAft>
                <a:spcPts val="1600"/>
              </a:spcAft>
              <a:buNone/>
            </a:pPr>
            <a:r>
              <a:rPr lang="en" sz="1800">
                <a:solidFill>
                  <a:schemeClr val="dk2"/>
                </a:solidFill>
                <a:latin typeface="Varela"/>
                <a:ea typeface="Varela"/>
                <a:cs typeface="Varela"/>
                <a:sym typeface="Varela"/>
              </a:rPr>
              <a:t>-------</a:t>
            </a:r>
          </a:p>
          <a:p>
            <a:pPr lvl="0">
              <a:spcBef>
                <a:spcPts val="0"/>
              </a:spcBef>
              <a:buNone/>
            </a:pPr>
            <a:r>
              <a:t/>
            </a:r>
            <a:endParaRPr/>
          </a:p>
          <a:p>
            <a:pPr lvl="0">
              <a:spcBef>
                <a:spcPts val="0"/>
              </a:spcBef>
              <a:buNone/>
            </a:pPr>
            <a:r>
              <a:rPr lang="en"/>
              <a:t>SAP ECC (ERP Central Component)</a:t>
            </a:r>
          </a:p>
          <a:p>
            <a:pPr lvl="0">
              <a:spcBef>
                <a:spcPts val="0"/>
              </a:spcBef>
              <a:buNone/>
            </a:pPr>
            <a:r>
              <a:rPr lang="en" u="sng">
                <a:solidFill>
                  <a:schemeClr val="hlink"/>
                </a:solidFill>
                <a:hlinkClick r:id="rId2"/>
              </a:rPr>
              <a:t>http://www.prometheusgroup.com/erp/</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400">
                <a:solidFill>
                  <a:schemeClr val="dk2"/>
                </a:solidFill>
                <a:latin typeface="Varela"/>
                <a:ea typeface="Varela"/>
                <a:cs typeface="Varela"/>
                <a:sym typeface="Varela"/>
              </a:rPr>
              <a:t>Provide a ‘Scheduler Workplace’ within which the Maintenance Planner can work to balance the maintenance demands with supply of required resources such as labour, tools, support equipment, or facilities. </a:t>
            </a:r>
            <a:br>
              <a:rPr lang="en" sz="1400">
                <a:solidFill>
                  <a:schemeClr val="dk2"/>
                </a:solidFill>
                <a:latin typeface="Varela"/>
                <a:ea typeface="Varela"/>
                <a:cs typeface="Varela"/>
                <a:sym typeface="Varela"/>
              </a:rPr>
            </a:br>
            <a:r>
              <a:rPr lang="en" sz="1400">
                <a:solidFill>
                  <a:schemeClr val="dk2"/>
                </a:solidFill>
                <a:latin typeface="Varela"/>
                <a:ea typeface="Varela"/>
                <a:cs typeface="Varela"/>
                <a:sym typeface="Varela"/>
              </a:rPr>
              <a:t>(MRS) is a solution for resource management in Asset Management, it can be used across the whole range of demands (including Projects, Customer Service, Maintenance), allowing planners to visualize maintenance demand status and assign requests to the maintenance staff and tools using a graphical planning board.  </a:t>
            </a:r>
            <a:br>
              <a:rPr lang="en" sz="1400">
                <a:solidFill>
                  <a:schemeClr val="dk2"/>
                </a:solidFill>
                <a:latin typeface="Varela"/>
                <a:ea typeface="Varela"/>
                <a:cs typeface="Varela"/>
                <a:sym typeface="Varela"/>
              </a:rPr>
            </a:br>
            <a:r>
              <a:rPr lang="en" sz="1400">
                <a:solidFill>
                  <a:schemeClr val="dk2"/>
                </a:solidFill>
                <a:latin typeface="Varela"/>
                <a:ea typeface="Varela"/>
                <a:cs typeface="Varela"/>
                <a:sym typeface="Varela"/>
              </a:rPr>
              <a:t>Helps in getting visibility into resource availability, maintenance status and data,  to provide efficient collaboration across the planning process, minimize manual data input and errors, and provide accurate estimates and forecasts resulting in an optimized use of resources. </a:t>
            </a:r>
          </a:p>
          <a:p>
            <a:pPr lvl="0" rtl="0" algn="just">
              <a:lnSpc>
                <a:spcPct val="115000"/>
              </a:lnSpc>
              <a:spcBef>
                <a:spcPts val="0"/>
              </a:spcBef>
              <a:spcAft>
                <a:spcPts val="1600"/>
              </a:spcAft>
              <a:buNone/>
            </a:pPr>
            <a:r>
              <a:rPr lang="en" sz="2000" u="sng">
                <a:solidFill>
                  <a:schemeClr val="hlink"/>
                </a:solidFill>
                <a:latin typeface="Varela"/>
                <a:ea typeface="Varela"/>
                <a:cs typeface="Varela"/>
                <a:sym typeface="Varela"/>
                <a:hlinkClick r:id="rId2"/>
              </a:rPr>
              <a:t>http://go.sap.com/product/plm/multiresource-scheduling.html</a:t>
            </a:r>
          </a:p>
          <a:p>
            <a:pPr lvl="0" algn="just">
              <a:lnSpc>
                <a:spcPct val="115000"/>
              </a:lnSpc>
              <a:spcBef>
                <a:spcPts val="0"/>
              </a:spcBef>
              <a:spcAft>
                <a:spcPts val="1600"/>
              </a:spcAft>
              <a:buClr>
                <a:schemeClr val="dk1"/>
              </a:buClr>
              <a:buSzPct val="55000"/>
              <a:buFont typeface="Arial"/>
              <a:buNone/>
            </a:pPr>
            <a:r>
              <a:t/>
            </a:r>
            <a:endParaRPr sz="2000">
              <a:solidFill>
                <a:schemeClr val="dk2"/>
              </a:solidFill>
              <a:latin typeface="Varela"/>
              <a:ea typeface="Varela"/>
              <a:cs typeface="Varela"/>
              <a:sym typeface="Varel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a:lnSpc>
                <a:spcPct val="115000"/>
              </a:lnSpc>
              <a:spcBef>
                <a:spcPts val="0"/>
              </a:spcBef>
              <a:buClr>
                <a:schemeClr val="dk1"/>
              </a:buClr>
              <a:buSzPct val="100000"/>
            </a:pPr>
            <a:r>
              <a:rPr b="1" lang="en" sz="1400">
                <a:solidFill>
                  <a:schemeClr val="dk2"/>
                </a:solidFill>
                <a:latin typeface="Varela"/>
                <a:ea typeface="Varela"/>
                <a:cs typeface="Varela"/>
                <a:sym typeface="Varela"/>
              </a:rPr>
              <a:t>Graphical interfaces to plan resources and demands </a:t>
            </a:r>
          </a:p>
          <a:p>
            <a:pPr indent="-317500" lvl="0" marL="457200">
              <a:lnSpc>
                <a:spcPct val="115000"/>
              </a:lnSpc>
              <a:spcBef>
                <a:spcPts val="0"/>
              </a:spcBef>
              <a:buClr>
                <a:schemeClr val="dk1"/>
              </a:buClr>
              <a:buSzPct val="100000"/>
            </a:pPr>
            <a:r>
              <a:rPr b="1" lang="en" sz="1400">
                <a:solidFill>
                  <a:schemeClr val="dk2"/>
                </a:solidFill>
                <a:latin typeface="Varela"/>
                <a:ea typeface="Varela"/>
                <a:cs typeface="Varela"/>
                <a:sym typeface="Varela"/>
              </a:rPr>
              <a:t>Automatic support for resource planning based on availability</a:t>
            </a:r>
          </a:p>
          <a:p>
            <a:pPr indent="-317500" lvl="0" marL="457200">
              <a:lnSpc>
                <a:spcPct val="115000"/>
              </a:lnSpc>
              <a:spcBef>
                <a:spcPts val="0"/>
              </a:spcBef>
              <a:buClr>
                <a:schemeClr val="dk1"/>
              </a:buClr>
              <a:buSzPct val="100000"/>
            </a:pPr>
            <a:r>
              <a:rPr b="1" lang="en" sz="1400">
                <a:solidFill>
                  <a:schemeClr val="dk2"/>
                </a:solidFill>
                <a:latin typeface="Varela"/>
                <a:ea typeface="Varela"/>
                <a:cs typeface="Varela"/>
                <a:sym typeface="Varela"/>
              </a:rPr>
              <a:t>Optimization of daily assignment planning</a:t>
            </a:r>
          </a:p>
          <a:p>
            <a:pPr indent="-317500" lvl="0" marL="457200">
              <a:lnSpc>
                <a:spcPct val="115000"/>
              </a:lnSpc>
              <a:spcBef>
                <a:spcPts val="0"/>
              </a:spcBef>
              <a:buClr>
                <a:schemeClr val="dk1"/>
              </a:buClr>
              <a:buSzPct val="100000"/>
            </a:pPr>
            <a:r>
              <a:rPr b="1" lang="en" sz="1400">
                <a:solidFill>
                  <a:schemeClr val="dk2"/>
                </a:solidFill>
                <a:latin typeface="Varela"/>
                <a:ea typeface="Varela"/>
                <a:cs typeface="Varela"/>
                <a:sym typeface="Varela"/>
              </a:rPr>
              <a:t>Track the status of assignments</a:t>
            </a:r>
          </a:p>
          <a:p>
            <a:pPr lvl="0" rtl="0">
              <a:spcBef>
                <a:spcPts val="0"/>
              </a:spcBef>
              <a:buClr>
                <a:schemeClr val="dk1"/>
              </a:buClr>
              <a:buSzPct val="100000"/>
              <a:buFont typeface="Arial"/>
              <a:buNone/>
            </a:pPr>
            <a:r>
              <a:rPr lang="en">
                <a:solidFill>
                  <a:schemeClr val="dk1"/>
                </a:solidFill>
              </a:rPr>
              <a:t>When you are dealing with MRS the demands are directly the orders and operations itself, goes through the actual data and based on that modifies the demands </a:t>
            </a:r>
          </a:p>
          <a:p>
            <a:pPr indent="-298450" lvl="0" marL="457200">
              <a:lnSpc>
                <a:spcPct val="115000"/>
              </a:lnSpc>
              <a:spcBef>
                <a:spcPts val="0"/>
              </a:spcBef>
              <a:buClr>
                <a:schemeClr val="dk1"/>
              </a:buClr>
              <a:buSzPct val="61111"/>
            </a:pPr>
            <a:r>
              <a:rPr b="1" lang="en" sz="1800">
                <a:solidFill>
                  <a:schemeClr val="dk2"/>
                </a:solidFill>
                <a:latin typeface="Varela"/>
                <a:ea typeface="Varela"/>
                <a:cs typeface="Varela"/>
                <a:sym typeface="Varela"/>
              </a:rPr>
              <a:t>Graphical interfaces</a:t>
            </a:r>
            <a:r>
              <a:rPr lang="en" sz="1800">
                <a:solidFill>
                  <a:schemeClr val="dk2"/>
                </a:solidFill>
                <a:latin typeface="Varela"/>
                <a:ea typeface="Varela"/>
                <a:cs typeface="Varela"/>
                <a:sym typeface="Varela"/>
              </a:rPr>
              <a:t> to plan resources and demands manually using information about open demands, the utilization of resources, and possible conflicts with the current resource planning situation.</a:t>
            </a:r>
          </a:p>
          <a:p>
            <a:pPr indent="-298450" lvl="0" marL="457200">
              <a:lnSpc>
                <a:spcPct val="115000"/>
              </a:lnSpc>
              <a:spcBef>
                <a:spcPts val="0"/>
              </a:spcBef>
              <a:buClr>
                <a:schemeClr val="dk1"/>
              </a:buClr>
              <a:buSzPct val="61111"/>
            </a:pPr>
            <a:r>
              <a:rPr b="1" lang="en" sz="1800">
                <a:solidFill>
                  <a:schemeClr val="dk2"/>
                </a:solidFill>
                <a:latin typeface="Varela"/>
                <a:ea typeface="Varela"/>
                <a:cs typeface="Varela"/>
                <a:sym typeface="Varela"/>
              </a:rPr>
              <a:t>Automatic support for resource planning based on availability</a:t>
            </a:r>
            <a:r>
              <a:rPr lang="en" sz="1800">
                <a:solidFill>
                  <a:schemeClr val="dk2"/>
                </a:solidFill>
                <a:latin typeface="Varela"/>
                <a:ea typeface="Varela"/>
                <a:cs typeface="Varela"/>
                <a:sym typeface="Varela"/>
              </a:rPr>
              <a:t>, qualifications, and partner roles, as well as utilization-based automatic assignment creation and intelligent shifting of existing assignments.</a:t>
            </a:r>
          </a:p>
          <a:p>
            <a:pPr indent="-298450" lvl="0" marL="457200" rtl="0">
              <a:lnSpc>
                <a:spcPct val="115000"/>
              </a:lnSpc>
              <a:spcBef>
                <a:spcPts val="0"/>
              </a:spcBef>
              <a:buClr>
                <a:schemeClr val="dk1"/>
              </a:buClr>
              <a:buSzPct val="61111"/>
            </a:pPr>
            <a:r>
              <a:rPr b="1" lang="en" sz="1800">
                <a:solidFill>
                  <a:schemeClr val="dk2"/>
                </a:solidFill>
                <a:latin typeface="Varela"/>
                <a:ea typeface="Varela"/>
                <a:cs typeface="Varela"/>
                <a:sym typeface="Varela"/>
              </a:rPr>
              <a:t>Optimization of daily assignment planning</a:t>
            </a:r>
            <a:r>
              <a:rPr lang="en" sz="1800">
                <a:solidFill>
                  <a:schemeClr val="dk2"/>
                </a:solidFill>
                <a:latin typeface="Varela"/>
                <a:ea typeface="Varela"/>
                <a:cs typeface="Varela"/>
                <a:sym typeface="Varela"/>
              </a:rPr>
              <a:t>, for example, to maximize utilization, minimize travel times, or adhere to SLAs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69850" lvl="0" marL="0" rtl="0">
              <a:lnSpc>
                <a:spcPct val="115000"/>
              </a:lnSpc>
              <a:spcBef>
                <a:spcPts val="0"/>
              </a:spcBef>
              <a:buClr>
                <a:schemeClr val="dk1"/>
              </a:buClr>
              <a:buSzPct val="78571"/>
              <a:buFont typeface="Arial"/>
              <a:buNone/>
            </a:pPr>
            <a:r>
              <a:rPr lang="en" sz="1400">
                <a:solidFill>
                  <a:schemeClr val="dk1"/>
                </a:solidFill>
              </a:rPr>
              <a:t>MRS Planning Board: </a:t>
            </a:r>
          </a:p>
          <a:p>
            <a:pPr indent="-69850" lvl="0" marL="0" rtl="0">
              <a:lnSpc>
                <a:spcPct val="115000"/>
              </a:lnSpc>
              <a:spcBef>
                <a:spcPts val="0"/>
              </a:spcBef>
              <a:buClr>
                <a:schemeClr val="dk1"/>
              </a:buClr>
              <a:buSzPct val="78571"/>
              <a:buFont typeface="Arial"/>
              <a:buNone/>
            </a:pPr>
            <a:r>
              <a:rPr lang="en" sz="1400">
                <a:solidFill>
                  <a:schemeClr val="dk1"/>
                </a:solidFill>
              </a:rPr>
              <a:t>-Resources (Available hours per week, Utilization), </a:t>
            </a:r>
            <a:br>
              <a:rPr lang="en" sz="1400">
                <a:solidFill>
                  <a:schemeClr val="dk1"/>
                </a:solidFill>
              </a:rPr>
            </a:br>
            <a:r>
              <a:rPr lang="en" sz="1400">
                <a:solidFill>
                  <a:schemeClr val="dk1"/>
                </a:solidFill>
              </a:rPr>
              <a:t>-Demand (Status of operations and activities, Number of resources required), </a:t>
            </a:r>
          </a:p>
          <a:p>
            <a:pPr indent="-69850" lvl="0" marL="0" rtl="0">
              <a:lnSpc>
                <a:spcPct val="115000"/>
              </a:lnSpc>
              <a:spcBef>
                <a:spcPts val="0"/>
              </a:spcBef>
              <a:buClr>
                <a:schemeClr val="dk1"/>
              </a:buClr>
              <a:buSzPct val="78571"/>
              <a:buFont typeface="Arial"/>
              <a:buNone/>
            </a:pPr>
            <a:r>
              <a:rPr lang="en" sz="1400">
                <a:solidFill>
                  <a:schemeClr val="dk1"/>
                </a:solidFill>
              </a:rPr>
              <a:t>-Features(Easy to use,</a:t>
            </a:r>
            <a:r>
              <a:rPr lang="en" sz="1400">
                <a:solidFill>
                  <a:schemeClr val="dk1"/>
                </a:solidFill>
                <a:latin typeface="Courier New"/>
                <a:ea typeface="Courier New"/>
                <a:cs typeface="Courier New"/>
                <a:sym typeface="Courier New"/>
              </a:rPr>
              <a:t> </a:t>
            </a:r>
            <a:r>
              <a:rPr lang="en" sz="1400">
                <a:solidFill>
                  <a:schemeClr val="dk1"/>
                </a:solidFill>
              </a:rPr>
              <a:t>Drag and drop, All the tools, equipment, time allocations and people in a single screen, General dashboard of the availability and utilization of the resources, Flexible scheduling:[Absences, Illness, Multiple resources assigned to an operation, Split of assignments], Effective allocation of special qualifications)</a:t>
            </a:r>
          </a:p>
          <a:p>
            <a:pPr lvl="0">
              <a:lnSpc>
                <a:spcPct val="115000"/>
              </a:lnSpc>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solidFill>
                  <a:schemeClr val="dk1"/>
                </a:solidFill>
              </a:rPr>
              <a:t>Demand Planning board</a:t>
            </a:r>
          </a:p>
          <a:p>
            <a:pPr lvl="0">
              <a:spcBef>
                <a:spcPts val="0"/>
              </a:spcBef>
              <a:buClr>
                <a:schemeClr val="dk1"/>
              </a:buClr>
              <a:buSzPct val="61111"/>
              <a:buFont typeface="Arial"/>
              <a:buNone/>
            </a:pPr>
            <a:r>
              <a:rPr lang="en" sz="1800">
                <a:solidFill>
                  <a:schemeClr val="dk1"/>
                </a:solidFill>
              </a:rPr>
              <a:t>-          Different colors</a:t>
            </a:r>
          </a:p>
          <a:p>
            <a:pPr lvl="0">
              <a:spcBef>
                <a:spcPts val="0"/>
              </a:spcBef>
              <a:buClr>
                <a:schemeClr val="dk1"/>
              </a:buClr>
              <a:buSzPct val="61111"/>
              <a:buFont typeface="Arial"/>
              <a:buNone/>
            </a:pPr>
            <a:r>
              <a:rPr lang="en" sz="1800">
                <a:solidFill>
                  <a:schemeClr val="dk1"/>
                </a:solidFill>
                <a:latin typeface="Courier New"/>
                <a:ea typeface="Courier New"/>
                <a:cs typeface="Courier New"/>
                <a:sym typeface="Courier New"/>
              </a:rPr>
              <a:t>o   </a:t>
            </a:r>
            <a:r>
              <a:rPr lang="en" sz="1800">
                <a:solidFill>
                  <a:schemeClr val="dk1"/>
                </a:solidFill>
              </a:rPr>
              <a:t>Untouched</a:t>
            </a:r>
          </a:p>
          <a:p>
            <a:pPr lvl="0">
              <a:spcBef>
                <a:spcPts val="0"/>
              </a:spcBef>
              <a:buClr>
                <a:schemeClr val="dk1"/>
              </a:buClr>
              <a:buSzPct val="61111"/>
              <a:buFont typeface="Arial"/>
              <a:buNone/>
            </a:pPr>
            <a:r>
              <a:rPr lang="en" sz="1800">
                <a:solidFill>
                  <a:schemeClr val="dk1"/>
                </a:solidFill>
                <a:latin typeface="Courier New"/>
                <a:ea typeface="Courier New"/>
                <a:cs typeface="Courier New"/>
                <a:sym typeface="Courier New"/>
              </a:rPr>
              <a:t>o   </a:t>
            </a:r>
            <a:r>
              <a:rPr lang="en" sz="1800">
                <a:solidFill>
                  <a:schemeClr val="dk1"/>
                </a:solidFill>
              </a:rPr>
              <a:t>Finished</a:t>
            </a:r>
          </a:p>
          <a:p>
            <a:pPr lvl="0">
              <a:spcBef>
                <a:spcPts val="0"/>
              </a:spcBef>
              <a:buClr>
                <a:schemeClr val="dk1"/>
              </a:buClr>
              <a:buSzPct val="61111"/>
              <a:buFont typeface="Arial"/>
              <a:buNone/>
            </a:pPr>
            <a:r>
              <a:rPr lang="en" sz="1800">
                <a:solidFill>
                  <a:schemeClr val="dk1"/>
                </a:solidFill>
                <a:latin typeface="Courier New"/>
                <a:ea typeface="Courier New"/>
                <a:cs typeface="Courier New"/>
                <a:sym typeface="Courier New"/>
              </a:rPr>
              <a:t>o   </a:t>
            </a:r>
            <a:r>
              <a:rPr lang="en" sz="1800">
                <a:solidFill>
                  <a:schemeClr val="dk1"/>
                </a:solidFill>
              </a:rPr>
              <a:t>Started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800">
                <a:solidFill>
                  <a:schemeClr val="dk1"/>
                </a:solidFill>
              </a:rPr>
              <a:t>Utilization report</a:t>
            </a:r>
          </a:p>
          <a:p>
            <a:pPr lvl="0">
              <a:spcBef>
                <a:spcPts val="0"/>
              </a:spcBef>
              <a:buNone/>
            </a:pPr>
            <a:r>
              <a:rPr lang="en" sz="1800">
                <a:solidFill>
                  <a:schemeClr val="dk1"/>
                </a:solidFill>
              </a:rPr>
              <a:t>-          Select your group</a:t>
            </a:r>
          </a:p>
          <a:p>
            <a:pPr lvl="0">
              <a:spcBef>
                <a:spcPts val="0"/>
              </a:spcBef>
              <a:buNone/>
            </a:pPr>
            <a:r>
              <a:rPr lang="en" sz="1800">
                <a:solidFill>
                  <a:schemeClr val="dk1"/>
                </a:solidFill>
                <a:latin typeface="Courier New"/>
                <a:ea typeface="Courier New"/>
                <a:cs typeface="Courier New"/>
                <a:sym typeface="Courier New"/>
              </a:rPr>
              <a:t>o   </a:t>
            </a:r>
            <a:r>
              <a:rPr lang="en" sz="1800">
                <a:solidFill>
                  <a:schemeClr val="dk1"/>
                </a:solidFill>
              </a:rPr>
              <a:t>Assigned orders</a:t>
            </a:r>
          </a:p>
          <a:p>
            <a:pPr lvl="0">
              <a:spcBef>
                <a:spcPts val="0"/>
              </a:spcBef>
              <a:buNone/>
            </a:pPr>
            <a:r>
              <a:rPr lang="en" sz="1800">
                <a:solidFill>
                  <a:schemeClr val="dk1"/>
                </a:solidFill>
                <a:latin typeface="Courier New"/>
                <a:ea typeface="Courier New"/>
                <a:cs typeface="Courier New"/>
                <a:sym typeface="Courier New"/>
              </a:rPr>
              <a:t>o   </a:t>
            </a:r>
            <a:r>
              <a:rPr lang="en" sz="1800">
                <a:solidFill>
                  <a:schemeClr val="dk1"/>
                </a:solidFill>
              </a:rPr>
              <a:t>Work to be done</a:t>
            </a:r>
          </a:p>
          <a:p>
            <a:pPr lvl="0">
              <a:spcBef>
                <a:spcPts val="0"/>
              </a:spcBef>
              <a:buNone/>
            </a:pPr>
            <a:r>
              <a:rPr lang="en" sz="1800">
                <a:solidFill>
                  <a:schemeClr val="dk1"/>
                </a:solidFill>
                <a:latin typeface="Courier New"/>
                <a:ea typeface="Courier New"/>
                <a:cs typeface="Courier New"/>
                <a:sym typeface="Courier New"/>
              </a:rPr>
              <a:t>o   </a:t>
            </a:r>
            <a:r>
              <a:rPr lang="en" sz="1800">
                <a:solidFill>
                  <a:schemeClr val="dk1"/>
                </a:solidFill>
              </a:rPr>
              <a:t>Reports</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u="sng">
                <a:solidFill>
                  <a:schemeClr val="dk1"/>
                </a:solidFill>
                <a:highlight>
                  <a:srgbClr val="FFFFFF"/>
                </a:highlight>
              </a:rPr>
              <a:t>CHALLENGE 4</a:t>
            </a:r>
          </a:p>
          <a:p>
            <a:pPr lvl="0">
              <a:spcBef>
                <a:spcPts val="0"/>
              </a:spcBef>
              <a:buClr>
                <a:schemeClr val="dk1"/>
              </a:buClr>
              <a:buSzPct val="68750"/>
              <a:buFont typeface="Arial"/>
              <a:buNone/>
            </a:pPr>
            <a:r>
              <a:rPr lang="en" sz="1600">
                <a:solidFill>
                  <a:schemeClr val="dk1"/>
                </a:solidFill>
                <a:highlight>
                  <a:srgbClr val="FFFFFF"/>
                </a:highlight>
              </a:rPr>
              <a:t> </a:t>
            </a:r>
          </a:p>
          <a:p>
            <a:pPr lvl="0">
              <a:spcBef>
                <a:spcPts val="0"/>
              </a:spcBef>
              <a:buNone/>
            </a:pPr>
            <a:r>
              <a:rPr lang="en" sz="1600">
                <a:solidFill>
                  <a:schemeClr val="dk1"/>
                </a:solidFill>
                <a:highlight>
                  <a:srgbClr val="FFFFFF"/>
                </a:highlight>
              </a:rPr>
              <a:t>Challenge 4 pertains to bad user experience.</a:t>
            </a:r>
          </a:p>
          <a:p>
            <a:pPr lvl="0">
              <a:spcBef>
                <a:spcPts val="0"/>
              </a:spcBef>
              <a:buNone/>
            </a:pPr>
            <a:r>
              <a:t/>
            </a:r>
            <a:endParaRPr sz="1600">
              <a:solidFill>
                <a:schemeClr val="dk1"/>
              </a:solidFill>
              <a:highlight>
                <a:srgbClr val="FFFFFF"/>
              </a:highlight>
            </a:endParaRPr>
          </a:p>
          <a:p>
            <a:pPr lvl="0">
              <a:lnSpc>
                <a:spcPct val="115000"/>
              </a:lnSpc>
              <a:spcBef>
                <a:spcPts val="0"/>
              </a:spcBef>
              <a:spcAft>
                <a:spcPts val="1600"/>
              </a:spcAft>
              <a:buNone/>
            </a:pPr>
            <a:r>
              <a:rPr lang="en" sz="1600">
                <a:solidFill>
                  <a:schemeClr val="dk1"/>
                </a:solidFill>
              </a:rPr>
              <a:t>In solving user experience problems, we begin by knowing our persona.</a:t>
            </a:r>
          </a:p>
          <a:p>
            <a:pPr lvl="0">
              <a:lnSpc>
                <a:spcPct val="115000"/>
              </a:lnSpc>
              <a:spcBef>
                <a:spcPts val="0"/>
              </a:spcBef>
              <a:spcAft>
                <a:spcPts val="1600"/>
              </a:spcAft>
              <a:buNone/>
            </a:pPr>
            <a:r>
              <a:rPr lang="en" sz="1600">
                <a:solidFill>
                  <a:schemeClr val="dk1"/>
                </a:solidFill>
              </a:rPr>
              <a:t>Gary is a maintenance shift supervisor and his major responsibilities are:</a:t>
            </a:r>
          </a:p>
          <a:p>
            <a:pPr lvl="0">
              <a:lnSpc>
                <a:spcPct val="115000"/>
              </a:lnSpc>
              <a:spcBef>
                <a:spcPts val="0"/>
              </a:spcBef>
              <a:spcAft>
                <a:spcPts val="1600"/>
              </a:spcAft>
              <a:buNone/>
            </a:pPr>
            <a:r>
              <a:rPr lang="en" sz="1600">
                <a:solidFill>
                  <a:schemeClr val="dk1"/>
                </a:solidFill>
              </a:rPr>
              <a:t>a.)</a:t>
            </a:r>
            <a:r>
              <a:rPr lang="en" sz="700">
                <a:solidFill>
                  <a:schemeClr val="dk1"/>
                </a:solidFill>
                <a:latin typeface="Times New Roman"/>
                <a:ea typeface="Times New Roman"/>
                <a:cs typeface="Times New Roman"/>
                <a:sym typeface="Times New Roman"/>
              </a:rPr>
              <a:t>         </a:t>
            </a:r>
            <a:r>
              <a:rPr lang="en" sz="1600">
                <a:solidFill>
                  <a:schemeClr val="dk1"/>
                </a:solidFill>
              </a:rPr>
              <a:t>To control the maintenance performed by his shift</a:t>
            </a:r>
          </a:p>
          <a:p>
            <a:pPr lvl="0">
              <a:lnSpc>
                <a:spcPct val="115000"/>
              </a:lnSpc>
              <a:spcBef>
                <a:spcPts val="0"/>
              </a:spcBef>
              <a:spcAft>
                <a:spcPts val="1600"/>
              </a:spcAft>
              <a:buNone/>
            </a:pPr>
            <a:r>
              <a:rPr lang="en" sz="1600">
                <a:solidFill>
                  <a:schemeClr val="dk1"/>
                </a:solidFill>
              </a:rPr>
              <a:t>b.)</a:t>
            </a:r>
            <a:r>
              <a:rPr lang="en" sz="700">
                <a:solidFill>
                  <a:schemeClr val="dk1"/>
                </a:solidFill>
                <a:latin typeface="Times New Roman"/>
                <a:ea typeface="Times New Roman"/>
                <a:cs typeface="Times New Roman"/>
                <a:sym typeface="Times New Roman"/>
              </a:rPr>
              <a:t>         </a:t>
            </a:r>
            <a:r>
              <a:rPr lang="en" sz="1600">
                <a:solidFill>
                  <a:schemeClr val="dk1"/>
                </a:solidFill>
              </a:rPr>
              <a:t>Oversee participation of shift personnel in non-maintenance activities</a:t>
            </a:r>
          </a:p>
          <a:p>
            <a:pPr lvl="0">
              <a:lnSpc>
                <a:spcPct val="115000"/>
              </a:lnSpc>
              <a:spcBef>
                <a:spcPts val="0"/>
              </a:spcBef>
              <a:spcAft>
                <a:spcPts val="1600"/>
              </a:spcAft>
              <a:buNone/>
            </a:pPr>
            <a:r>
              <a:rPr lang="en" sz="1600">
                <a:solidFill>
                  <a:schemeClr val="dk1"/>
                </a:solidFill>
              </a:rPr>
              <a:t>c.)</a:t>
            </a:r>
            <a:r>
              <a:rPr lang="en" sz="700">
                <a:solidFill>
                  <a:schemeClr val="dk1"/>
                </a:solidFill>
                <a:latin typeface="Times New Roman"/>
                <a:ea typeface="Times New Roman"/>
                <a:cs typeface="Times New Roman"/>
                <a:sym typeface="Times New Roman"/>
              </a:rPr>
              <a:t>          </a:t>
            </a:r>
            <a:r>
              <a:rPr lang="en" sz="1600">
                <a:solidFill>
                  <a:schemeClr val="dk1"/>
                </a:solidFill>
              </a:rPr>
              <a:t>Report maintenance labor capacity to the planner</a:t>
            </a:r>
          </a:p>
          <a:p>
            <a:pPr lvl="0">
              <a:lnSpc>
                <a:spcPct val="115000"/>
              </a:lnSpc>
              <a:spcBef>
                <a:spcPts val="0"/>
              </a:spcBef>
              <a:spcAft>
                <a:spcPts val="1600"/>
              </a:spcAft>
              <a:buNone/>
            </a:pPr>
            <a:r>
              <a:rPr lang="en" sz="1600">
                <a:solidFill>
                  <a:schemeClr val="dk1"/>
                </a:solidFill>
              </a:rPr>
              <a:t>Along the way, he encounters several frustrations such as:</a:t>
            </a:r>
          </a:p>
          <a:p>
            <a:pPr lvl="0">
              <a:lnSpc>
                <a:spcPct val="115000"/>
              </a:lnSpc>
              <a:spcBef>
                <a:spcPts val="0"/>
              </a:spcBef>
              <a:spcAft>
                <a:spcPts val="1600"/>
              </a:spcAft>
              <a:buNone/>
            </a:pPr>
            <a:r>
              <a:rPr lang="en" sz="1600">
                <a:solidFill>
                  <a:schemeClr val="dk1"/>
                </a:solidFill>
              </a:rPr>
              <a:t>a.)</a:t>
            </a:r>
            <a:r>
              <a:rPr lang="en" sz="700">
                <a:solidFill>
                  <a:schemeClr val="dk1"/>
                </a:solidFill>
                <a:latin typeface="Times New Roman"/>
                <a:ea typeface="Times New Roman"/>
                <a:cs typeface="Times New Roman"/>
                <a:sym typeface="Times New Roman"/>
              </a:rPr>
              <a:t>         </a:t>
            </a:r>
            <a:r>
              <a:rPr lang="en" sz="1600">
                <a:solidFill>
                  <a:schemeClr val="dk1"/>
                </a:solidFill>
              </a:rPr>
              <a:t>Heavy reliance on whiteboards and post-it’s which are crude forms of documentation and may result in inaccuracies and inconsistencies</a:t>
            </a:r>
          </a:p>
          <a:p>
            <a:pPr lvl="0">
              <a:lnSpc>
                <a:spcPct val="115000"/>
              </a:lnSpc>
              <a:spcBef>
                <a:spcPts val="0"/>
              </a:spcBef>
              <a:spcAft>
                <a:spcPts val="1600"/>
              </a:spcAft>
              <a:buNone/>
            </a:pPr>
            <a:r>
              <a:rPr lang="en" sz="1600">
                <a:solidFill>
                  <a:schemeClr val="dk1"/>
                </a:solidFill>
              </a:rPr>
              <a:t>b.)</a:t>
            </a:r>
            <a:r>
              <a:rPr lang="en" sz="700">
                <a:solidFill>
                  <a:schemeClr val="dk1"/>
                </a:solidFill>
                <a:latin typeface="Times New Roman"/>
                <a:ea typeface="Times New Roman"/>
                <a:cs typeface="Times New Roman"/>
                <a:sym typeface="Times New Roman"/>
              </a:rPr>
              <a:t>         </a:t>
            </a:r>
            <a:r>
              <a:rPr lang="en" sz="1600">
                <a:solidFill>
                  <a:schemeClr val="dk1"/>
                </a:solidFill>
              </a:rPr>
              <a:t>Existing user interfaces does not have context: these does not provide him the very information that he needs</a:t>
            </a:r>
          </a:p>
          <a:p>
            <a:pPr lvl="0">
              <a:lnSpc>
                <a:spcPct val="115000"/>
              </a:lnSpc>
              <a:spcBef>
                <a:spcPts val="0"/>
              </a:spcBef>
              <a:spcAft>
                <a:spcPts val="1600"/>
              </a:spcAft>
              <a:buNone/>
            </a:pPr>
            <a:r>
              <a:rPr lang="en" sz="1600">
                <a:solidFill>
                  <a:schemeClr val="dk1"/>
                </a:solidFill>
              </a:rPr>
              <a:t>c.)</a:t>
            </a:r>
            <a:r>
              <a:rPr lang="en" sz="700">
                <a:solidFill>
                  <a:schemeClr val="dk1"/>
                </a:solidFill>
                <a:latin typeface="Times New Roman"/>
                <a:ea typeface="Times New Roman"/>
                <a:cs typeface="Times New Roman"/>
                <a:sym typeface="Times New Roman"/>
              </a:rPr>
              <a:t>          </a:t>
            </a:r>
            <a:r>
              <a:rPr lang="en" sz="1600">
                <a:solidFill>
                  <a:schemeClr val="dk1"/>
                </a:solidFill>
              </a:rPr>
              <a:t>Complex navigation structures not only working his way through the system cumbersome but adds overhead time in accomplishing his job</a:t>
            </a:r>
          </a:p>
          <a:p>
            <a:pPr lvl="0">
              <a:spcBef>
                <a:spcPts val="0"/>
              </a:spcBef>
              <a:buClr>
                <a:schemeClr val="dk1"/>
              </a:buClr>
              <a:buSzPct val="68750"/>
              <a:buFont typeface="Arial"/>
              <a:buNone/>
            </a:pPr>
            <a:r>
              <a:t/>
            </a:r>
            <a:endParaRPr sz="1600">
              <a:solidFill>
                <a:schemeClr val="dk1"/>
              </a:solidFill>
              <a:highlight>
                <a:srgbClr val="FFFFFF"/>
              </a:highlight>
            </a:endParaRP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600"/>
              <a:t>These are two major UX pain points: contextually-unaware interfaces from the Maintainer’s Portal and drill-down, complex style navigation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Clr>
                <a:schemeClr val="dk1"/>
              </a:buClr>
              <a:buSzPct val="68750"/>
              <a:buFont typeface="Arial"/>
              <a:buNone/>
            </a:pPr>
            <a:r>
              <a:rPr lang="en" sz="1600">
                <a:solidFill>
                  <a:schemeClr val="dk1"/>
                </a:solidFill>
              </a:rPr>
              <a:t>The answer: SAP Fiori. Fiori embodies mobile-first, consumer-grade productivity applications for common enterprise scenarios.</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Clr>
                <a:schemeClr val="dk1"/>
              </a:buClr>
              <a:buSzPct val="68750"/>
              <a:buFont typeface="Arial"/>
              <a:buNone/>
            </a:pPr>
            <a:r>
              <a:rPr lang="en" sz="1600">
                <a:solidFill>
                  <a:schemeClr val="dk1"/>
                </a:solidFill>
              </a:rPr>
              <a:t>It provides a more human look and feel, </a:t>
            </a:r>
            <a:br>
              <a:rPr lang="en" sz="1600">
                <a:solidFill>
                  <a:schemeClr val="dk1"/>
                </a:solidFill>
              </a:rPr>
            </a:br>
            <a:r>
              <a:rPr lang="en" sz="1600">
                <a:solidFill>
                  <a:schemeClr val="dk1"/>
                </a:solidFill>
              </a:rPr>
              <a:t>adaptive as it can work across a variety of devices, </a:t>
            </a:r>
            <a:br>
              <a:rPr lang="en" sz="1600">
                <a:solidFill>
                  <a:schemeClr val="dk1"/>
                </a:solidFill>
              </a:rPr>
            </a:br>
            <a:br>
              <a:rPr lang="en" sz="1600">
                <a:solidFill>
                  <a:schemeClr val="dk1"/>
                </a:solidFill>
              </a:rPr>
            </a:br>
            <a:r>
              <a:rPr lang="en" sz="1600">
                <a:solidFill>
                  <a:schemeClr val="dk1"/>
                </a:solidFill>
              </a:rPr>
              <a:t>activity-based which focuses on one major task or function, </a:t>
            </a:r>
            <a:br>
              <a:rPr lang="en" sz="1600">
                <a:solidFill>
                  <a:schemeClr val="dk1"/>
                </a:solidFill>
              </a:rPr>
            </a:br>
            <a:br>
              <a:rPr lang="en" sz="1600">
                <a:solidFill>
                  <a:schemeClr val="dk1"/>
                </a:solidFill>
              </a:rPr>
            </a:br>
            <a:r>
              <a:rPr lang="en" sz="1600">
                <a:solidFill>
                  <a:schemeClr val="dk1"/>
                </a:solidFill>
              </a:rPr>
              <a:t>simple – only providing what is essential, </a:t>
            </a:r>
            <a:br>
              <a:rPr lang="en" sz="1600">
                <a:solidFill>
                  <a:schemeClr val="dk1"/>
                </a:solidFill>
              </a:rPr>
            </a:br>
            <a:br>
              <a:rPr lang="en" sz="1600">
                <a:solidFill>
                  <a:schemeClr val="dk1"/>
                </a:solidFill>
              </a:rPr>
            </a:br>
            <a:r>
              <a:rPr lang="en" sz="1600">
                <a:solidFill>
                  <a:schemeClr val="dk1"/>
                </a:solidFill>
              </a:rPr>
              <a:t>coherent – consistent and fluid experience. </a:t>
            </a:r>
            <a:br>
              <a:rPr lang="en" sz="1600">
                <a:solidFill>
                  <a:schemeClr val="dk1"/>
                </a:solidFill>
              </a:rPr>
            </a:br>
            <a:br>
              <a:rPr lang="en" sz="1600">
                <a:solidFill>
                  <a:schemeClr val="dk1"/>
                </a:solidFill>
              </a:rPr>
            </a:br>
            <a:r>
              <a:rPr lang="en" sz="1600">
                <a:solidFill>
                  <a:schemeClr val="dk1"/>
                </a:solidFill>
              </a:rPr>
              <a:t>All of these work towards providing a delightful user experience.</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600">
                <a:solidFill>
                  <a:schemeClr val="dk1"/>
                </a:solidFill>
              </a:rPr>
              <a:t>Every Fiori app consists of two components: </a:t>
            </a:r>
            <a:br>
              <a:rPr lang="en" sz="1600">
                <a:solidFill>
                  <a:schemeClr val="dk1"/>
                </a:solidFill>
              </a:rPr>
            </a:br>
            <a:r>
              <a:rPr lang="en" sz="1600">
                <a:solidFill>
                  <a:schemeClr val="dk1"/>
                </a:solidFill>
              </a:rPr>
              <a:t>the presentation or UI component through SAP UI5 and </a:t>
            </a:r>
            <a:br>
              <a:rPr lang="en" sz="1600">
                <a:solidFill>
                  <a:schemeClr val="dk1"/>
                </a:solidFill>
              </a:rPr>
            </a:br>
            <a:r>
              <a:rPr lang="en" sz="1600">
                <a:solidFill>
                  <a:schemeClr val="dk1"/>
                </a:solidFill>
              </a:rPr>
              <a:t>the integration component through Netweaver Gateway and OData services.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600"/>
              <a:t>This is a simplified SAP UI5 architecture where you can see Fiori Apps are based from SAP UI5 and the interaction with the app to the NetWeaver Gateway through OData services.</a:t>
            </a:r>
          </a:p>
          <a:p>
            <a:pPr lvl="0">
              <a:spcBef>
                <a:spcPts val="0"/>
              </a:spcBef>
              <a:buNone/>
            </a:pPr>
            <a:r>
              <a:t/>
            </a:r>
            <a:endParaRPr sz="1600"/>
          </a:p>
          <a:p>
            <a:pPr lvl="0" rtl="0">
              <a:lnSpc>
                <a:spcPct val="115000"/>
              </a:lnSpc>
              <a:spcBef>
                <a:spcPts val="0"/>
              </a:spcBef>
              <a:spcAft>
                <a:spcPts val="1600"/>
              </a:spcAft>
              <a:buNone/>
            </a:pPr>
            <a:r>
              <a:rPr lang="en" sz="1600">
                <a:solidFill>
                  <a:schemeClr val="dk1"/>
                </a:solidFill>
              </a:rPr>
              <a:t>Our solutions approach is to leverage existing Fiori / SAP UI5 technologies to design and build custom applications that are geared towards fulfilling the needs of the maintenance shift supervisor.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buClr>
                <a:schemeClr val="dk1"/>
              </a:buClr>
              <a:buSzPct val="68750"/>
              <a:buFont typeface="Arial"/>
              <a:buNone/>
            </a:pPr>
            <a:r>
              <a:rPr lang="en" sz="1600">
                <a:solidFill>
                  <a:schemeClr val="dk1"/>
                </a:solidFill>
              </a:rPr>
              <a:t>Our SAPUI5 application will aptly be called AEROMAINT 4/DRMIS (Defense Resource Management Information System)</a:t>
            </a:r>
          </a:p>
          <a:p>
            <a:pPr lvl="0" rtl="0">
              <a:lnSpc>
                <a:spcPct val="100000"/>
              </a:lnSpc>
              <a:spcBef>
                <a:spcPts val="0"/>
              </a:spcBef>
              <a:buNone/>
            </a:pPr>
            <a:r>
              <a:t/>
            </a:r>
            <a:endParaRPr sz="600">
              <a:latin typeface="Varela"/>
              <a:ea typeface="Varela"/>
              <a:cs typeface="Varela"/>
              <a:sym typeface="Varela"/>
            </a:endParaRPr>
          </a:p>
          <a:p>
            <a:pPr lvl="0" rtl="0">
              <a:lnSpc>
                <a:spcPct val="100000"/>
              </a:lnSpc>
              <a:spcBef>
                <a:spcPts val="0"/>
              </a:spcBef>
              <a:buClr>
                <a:schemeClr val="dk1"/>
              </a:buClr>
              <a:buSzPct val="68750"/>
              <a:buFont typeface="Arial"/>
              <a:buNone/>
            </a:pPr>
            <a:r>
              <a:rPr b="1" lang="en" sz="1600">
                <a:solidFill>
                  <a:schemeClr val="dk1"/>
                </a:solidFill>
              </a:rPr>
              <a:t>Launchpad:</a:t>
            </a:r>
          </a:p>
          <a:p>
            <a:pPr lvl="0" rtl="0">
              <a:lnSpc>
                <a:spcPct val="100000"/>
              </a:lnSpc>
              <a:spcBef>
                <a:spcPts val="0"/>
              </a:spcBef>
              <a:buClr>
                <a:schemeClr val="dk1"/>
              </a:buClr>
              <a:buSzPct val="68750"/>
              <a:buFont typeface="Arial"/>
              <a:buNone/>
            </a:pPr>
            <a:r>
              <a:rPr lang="en" sz="1600">
                <a:solidFill>
                  <a:schemeClr val="dk1"/>
                </a:solidFill>
              </a:rPr>
              <a:t> </a:t>
            </a:r>
          </a:p>
          <a:p>
            <a:pPr lvl="0" rtl="0">
              <a:lnSpc>
                <a:spcPct val="100000"/>
              </a:lnSpc>
              <a:spcBef>
                <a:spcPts val="0"/>
              </a:spcBef>
              <a:buNone/>
            </a:pPr>
            <a:r>
              <a:rPr lang="en" sz="1600">
                <a:solidFill>
                  <a:schemeClr val="dk1"/>
                </a:solidFill>
              </a:rPr>
              <a:t>The Launchpad acts as the single point of entry for all applications. We have four applications for the Shift Supervisor which I will discuss them one by one. </a:t>
            </a:r>
          </a:p>
          <a:p>
            <a:pPr lvl="0" rtl="0">
              <a:lnSpc>
                <a:spcPct val="100000"/>
              </a:lnSpc>
              <a:spcBef>
                <a:spcPts val="0"/>
              </a:spcBef>
              <a:buClr>
                <a:schemeClr val="dk1"/>
              </a:buClr>
              <a:buSzPct val="68750"/>
              <a:buFont typeface="Arial"/>
              <a:buNone/>
            </a:pPr>
            <a:r>
              <a:t/>
            </a:r>
            <a:endParaRPr sz="1600">
              <a:solidFill>
                <a:schemeClr val="dk1"/>
              </a:solidFill>
            </a:endParaRPr>
          </a:p>
          <a:p>
            <a:pPr lvl="0">
              <a:lnSpc>
                <a:spcPct val="100000"/>
              </a:lnSpc>
              <a:spcBef>
                <a:spcPts val="0"/>
              </a:spcBef>
              <a:buNone/>
            </a:pPr>
            <a:r>
              <a:t/>
            </a:r>
            <a:endParaRPr sz="600">
              <a:latin typeface="Varela"/>
              <a:ea typeface="Varela"/>
              <a:cs typeface="Varela"/>
              <a:sym typeface="Varel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Intent was to look at five challenge areas related to the function of asset management in a customer’s SAP ERP implementation.</a:t>
            </a:r>
          </a:p>
          <a:p>
            <a:pPr lvl="0">
              <a:spcBef>
                <a:spcPts val="0"/>
              </a:spcBef>
              <a:buNone/>
            </a:pPr>
            <a:r>
              <a:t/>
            </a:r>
            <a:endParaRPr/>
          </a:p>
          <a:p>
            <a:pPr lvl="0">
              <a:spcBef>
                <a:spcPts val="0"/>
              </a:spcBef>
              <a:buNone/>
            </a:pPr>
            <a:r>
              <a:rPr lang="en"/>
              <a:t>Quickly:</a:t>
            </a:r>
          </a:p>
          <a:p>
            <a:pPr indent="-228600" lvl="0" marL="457200" rtl="0">
              <a:spcBef>
                <a:spcPts val="0"/>
              </a:spcBef>
              <a:buChar char="-"/>
            </a:pPr>
            <a:r>
              <a:rPr lang="en"/>
              <a:t>Lack of demand data, in form of aircraft flights, in SAP ERP;</a:t>
            </a:r>
          </a:p>
          <a:p>
            <a:pPr indent="-228600" lvl="0" marL="457200" rtl="0">
              <a:spcBef>
                <a:spcPts val="0"/>
              </a:spcBef>
              <a:buChar char="-"/>
            </a:pPr>
            <a:r>
              <a:rPr lang="en"/>
              <a:t>Difficulty properly maintaining measurement point annual estimates for measurement points;</a:t>
            </a:r>
          </a:p>
          <a:p>
            <a:pPr indent="-228600" lvl="0" marL="457200" rtl="0">
              <a:spcBef>
                <a:spcPts val="0"/>
              </a:spcBef>
              <a:buChar char="-"/>
            </a:pPr>
            <a:r>
              <a:rPr lang="en"/>
              <a:t>Inability to conduct weekly forecasting for resource requirements</a:t>
            </a:r>
          </a:p>
          <a:p>
            <a:pPr indent="-228600" lvl="0" marL="457200" rtl="0">
              <a:spcBef>
                <a:spcPts val="0"/>
              </a:spcBef>
              <a:buChar char="-"/>
            </a:pPr>
            <a:r>
              <a:rPr lang="en"/>
              <a:t>Role of shift supervisors were provided a poor user experience</a:t>
            </a:r>
          </a:p>
          <a:p>
            <a:pPr indent="-228600" lvl="0" marL="457200" rtl="0">
              <a:spcBef>
                <a:spcPts val="0"/>
              </a:spcBef>
              <a:buChar char="-"/>
            </a:pPr>
            <a:r>
              <a:rPr lang="en"/>
              <a:t>Elements of critical data (missions to be flown, aircraft available, maintenance required) could not be easily accessed at once, in one view.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View Personnel Profile</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The View Personnel Profile is designed as a one stop viewpoint for personnel’s salient information as required for the shift supervisor’s decision making</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u="sng">
                <a:solidFill>
                  <a:schemeClr val="dk1"/>
                </a:solidFill>
              </a:rPr>
              <a:t>Personnel information include:</a:t>
            </a:r>
          </a:p>
          <a:p>
            <a:pPr lvl="0">
              <a:spcBef>
                <a:spcPts val="0"/>
              </a:spcBef>
              <a:buClr>
                <a:schemeClr val="dk1"/>
              </a:buClr>
              <a:buSzPct val="68750"/>
              <a:buFont typeface="Arial"/>
              <a:buNone/>
            </a:pPr>
            <a:r>
              <a:rPr lang="en" sz="1600">
                <a:solidFill>
                  <a:schemeClr val="dk1"/>
                </a:solidFill>
              </a:rPr>
              <a:t>-</a:t>
            </a:r>
            <a:r>
              <a:rPr lang="en" sz="700">
                <a:solidFill>
                  <a:schemeClr val="dk1"/>
                </a:solidFill>
                <a:latin typeface="Times New Roman"/>
                <a:ea typeface="Times New Roman"/>
                <a:cs typeface="Times New Roman"/>
                <a:sym typeface="Times New Roman"/>
              </a:rPr>
              <a:t>                </a:t>
            </a:r>
            <a:r>
              <a:rPr lang="en" sz="1600">
                <a:solidFill>
                  <a:schemeClr val="dk1"/>
                </a:solidFill>
              </a:rPr>
              <a:t>Personal Data – for basic information</a:t>
            </a:r>
          </a:p>
          <a:p>
            <a:pPr lvl="0">
              <a:spcBef>
                <a:spcPts val="0"/>
              </a:spcBef>
              <a:buClr>
                <a:schemeClr val="dk1"/>
              </a:buClr>
              <a:buSzPct val="68750"/>
              <a:buFont typeface="Arial"/>
              <a:buNone/>
            </a:pPr>
            <a:r>
              <a:rPr lang="en" sz="1600">
                <a:solidFill>
                  <a:schemeClr val="dk1"/>
                </a:solidFill>
              </a:rPr>
              <a:t>-</a:t>
            </a:r>
            <a:r>
              <a:rPr lang="en" sz="700">
                <a:solidFill>
                  <a:schemeClr val="dk1"/>
                </a:solidFill>
                <a:latin typeface="Times New Roman"/>
                <a:ea typeface="Times New Roman"/>
                <a:cs typeface="Times New Roman"/>
                <a:sym typeface="Times New Roman"/>
              </a:rPr>
              <a:t>                </a:t>
            </a:r>
            <a:r>
              <a:rPr lang="en" sz="1600">
                <a:solidFill>
                  <a:schemeClr val="dk1"/>
                </a:solidFill>
              </a:rPr>
              <a:t>Planned Working Time – for the work schedule</a:t>
            </a:r>
          </a:p>
          <a:p>
            <a:pPr lvl="0">
              <a:spcBef>
                <a:spcPts val="0"/>
              </a:spcBef>
              <a:buClr>
                <a:schemeClr val="dk1"/>
              </a:buClr>
              <a:buSzPct val="68750"/>
              <a:buFont typeface="Arial"/>
              <a:buNone/>
            </a:pPr>
            <a:r>
              <a:rPr lang="en" sz="1600">
                <a:solidFill>
                  <a:schemeClr val="dk1"/>
                </a:solidFill>
              </a:rPr>
              <a:t>-</a:t>
            </a:r>
            <a:r>
              <a:rPr lang="en" sz="700">
                <a:solidFill>
                  <a:schemeClr val="dk1"/>
                </a:solidFill>
                <a:latin typeface="Times New Roman"/>
                <a:ea typeface="Times New Roman"/>
                <a:cs typeface="Times New Roman"/>
                <a:sym typeface="Times New Roman"/>
              </a:rPr>
              <a:t>                </a:t>
            </a:r>
            <a:r>
              <a:rPr lang="en" sz="1600">
                <a:solidFill>
                  <a:schemeClr val="dk1"/>
                </a:solidFill>
              </a:rPr>
              <a:t>Qualifications – for skills, trainings, certifications</a:t>
            </a:r>
          </a:p>
          <a:p>
            <a:pPr lvl="0">
              <a:spcBef>
                <a:spcPts val="0"/>
              </a:spcBef>
              <a:buClr>
                <a:schemeClr val="dk1"/>
              </a:buClr>
              <a:buSzPct val="68750"/>
              <a:buFont typeface="Arial"/>
              <a:buNone/>
            </a:pPr>
            <a:r>
              <a:rPr lang="en" sz="1600">
                <a:solidFill>
                  <a:schemeClr val="dk1"/>
                </a:solidFill>
              </a:rPr>
              <a:t>-</a:t>
            </a:r>
            <a:r>
              <a:rPr lang="en" sz="700">
                <a:solidFill>
                  <a:schemeClr val="dk1"/>
                </a:solidFill>
                <a:latin typeface="Times New Roman"/>
                <a:ea typeface="Times New Roman"/>
                <a:cs typeface="Times New Roman"/>
                <a:sym typeface="Times New Roman"/>
              </a:rPr>
              <a:t>                </a:t>
            </a:r>
            <a:r>
              <a:rPr lang="en" sz="1600">
                <a:solidFill>
                  <a:schemeClr val="dk1"/>
                </a:solidFill>
              </a:rPr>
              <a:t>Authorizations – for granted permissions to use those</a:t>
            </a:r>
          </a:p>
          <a:p>
            <a:pPr lvl="0">
              <a:spcBef>
                <a:spcPts val="0"/>
              </a:spcBef>
              <a:buClr>
                <a:schemeClr val="dk1"/>
              </a:buClr>
              <a:buSzPct val="68750"/>
              <a:buFont typeface="Arial"/>
              <a:buNone/>
            </a:pPr>
            <a:r>
              <a:rPr lang="en" sz="1600">
                <a:solidFill>
                  <a:schemeClr val="dk1"/>
                </a:solidFill>
              </a:rPr>
              <a:t>  acquired skills</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Personnel can be filtered by name and parent and child work centers</a:t>
            </a:r>
          </a:p>
          <a:p>
            <a:pPr lvl="0">
              <a:spcBef>
                <a:spcPts val="0"/>
              </a:spcBef>
              <a:buClr>
                <a:schemeClr val="dk1"/>
              </a:buClr>
              <a:buSzPct val="68750"/>
              <a:buFont typeface="Arial"/>
              <a:buNone/>
            </a:pPr>
            <a:r>
              <a:rPr lang="en" sz="1600">
                <a:solidFill>
                  <a:schemeClr val="dk1"/>
                </a:solidFill>
              </a:rPr>
              <a:t>And this sidebar is uniform across all applications.</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Retrieve Individual Schedule</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The Retrieve Individual Schedule app provides a calendar view of the personnel’s availability as indicated by three label types: training, leave and others</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This app is useful for planning schedules and operations ahead of time.</a:t>
            </a: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buNone/>
            </a:pPr>
            <a:r>
              <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Shift Planning Board</a:t>
            </a:r>
          </a:p>
          <a:p>
            <a:pPr lvl="0">
              <a:spcBef>
                <a:spcPts val="0"/>
              </a:spcBef>
              <a:buClr>
                <a:schemeClr val="dk1"/>
              </a:buClr>
              <a:buSzPct val="68750"/>
              <a:buFont typeface="Arial"/>
              <a:buNone/>
            </a:pPr>
            <a:r>
              <a:rPr b="1" lang="en" sz="1600">
                <a:solidFill>
                  <a:schemeClr val="dk1"/>
                </a:solidFill>
              </a:rPr>
              <a:t> </a:t>
            </a:r>
          </a:p>
          <a:p>
            <a:pPr lvl="0">
              <a:spcBef>
                <a:spcPts val="0"/>
              </a:spcBef>
              <a:buClr>
                <a:schemeClr val="dk1"/>
              </a:buClr>
              <a:buSzPct val="68750"/>
              <a:buFont typeface="Arial"/>
              <a:buNone/>
            </a:pPr>
            <a:r>
              <a:rPr lang="en" sz="1600">
                <a:solidFill>
                  <a:schemeClr val="dk1"/>
                </a:solidFill>
              </a:rPr>
              <a:t>This app is designed for planning the shift activities. Personnel, their operations and availabilities are represented in timeline view.</a:t>
            </a:r>
          </a:p>
          <a:p>
            <a:pPr lvl="0">
              <a:spcBef>
                <a:spcPts val="0"/>
              </a:spcBef>
              <a:buClr>
                <a:schemeClr val="dk1"/>
              </a:buClr>
              <a:buSzPct val="68750"/>
              <a:buFont typeface="Arial"/>
              <a:buNone/>
            </a:pPr>
            <a:r>
              <a:rPr lang="en" sz="1600">
                <a:solidFill>
                  <a:schemeClr val="dk1"/>
                </a:solidFill>
              </a:rPr>
              <a:t>         </a:t>
            </a:r>
          </a:p>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buNone/>
            </a:pPr>
            <a:r>
              <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Manage Maintenance Tasks</a:t>
            </a:r>
          </a:p>
          <a:p>
            <a:pPr lvl="0">
              <a:spcBef>
                <a:spcPts val="0"/>
              </a:spcBef>
              <a:buClr>
                <a:schemeClr val="dk1"/>
              </a:buClr>
              <a:buSzPct val="68750"/>
              <a:buFont typeface="Arial"/>
              <a:buNone/>
            </a:pPr>
            <a:r>
              <a:rPr b="1" lang="en" sz="1600">
                <a:solidFill>
                  <a:schemeClr val="dk1"/>
                </a:solidFill>
              </a:rPr>
              <a:t> </a:t>
            </a:r>
          </a:p>
          <a:p>
            <a:pPr lvl="0">
              <a:spcBef>
                <a:spcPts val="0"/>
              </a:spcBef>
              <a:buClr>
                <a:schemeClr val="dk1"/>
              </a:buClr>
              <a:buSzPct val="68750"/>
              <a:buFont typeface="Arial"/>
              <a:buNone/>
            </a:pPr>
            <a:r>
              <a:rPr lang="en" sz="1600">
                <a:solidFill>
                  <a:schemeClr val="dk1"/>
                </a:solidFill>
              </a:rPr>
              <a:t>Tasks are shown and filtered by parent and child work centers and this app enables the shift supervisor to assign tasks and associated time elements such as expected work duration.</a:t>
            </a:r>
          </a:p>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CHALLENGE 5</a:t>
            </a:r>
          </a:p>
          <a:p>
            <a:pPr lvl="0">
              <a:spcBef>
                <a:spcPts val="0"/>
              </a:spcBef>
              <a:buClr>
                <a:schemeClr val="dk1"/>
              </a:buClr>
              <a:buSzPct val="68750"/>
              <a:buFont typeface="Arial"/>
              <a:buNone/>
            </a:pPr>
            <a:r>
              <a:rPr b="1" lang="en" sz="1600">
                <a:solidFill>
                  <a:schemeClr val="dk1"/>
                </a:solidFill>
              </a:rPr>
              <a:t> </a:t>
            </a:r>
          </a:p>
          <a:p>
            <a:pPr lvl="0">
              <a:spcBef>
                <a:spcPts val="0"/>
              </a:spcBef>
              <a:buClr>
                <a:schemeClr val="dk1"/>
              </a:buClr>
              <a:buSzPct val="68750"/>
              <a:buFont typeface="Arial"/>
              <a:buNone/>
            </a:pPr>
            <a:r>
              <a:rPr lang="en" sz="1600">
                <a:solidFill>
                  <a:schemeClr val="dk1"/>
                </a:solidFill>
              </a:rPr>
              <a:t>Challenge 5 is related to bad user experience but is more focused on reporting. To get a better picture, we will have Gary who is our maintenance manager. He is responsible for controlling all maintenance activities in his squadron and ensure aircraft needed by operations is being met.</a:t>
            </a:r>
          </a:p>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 sz="1600">
                <a:solidFill>
                  <a:schemeClr val="dk1"/>
                </a:solidFill>
              </a:rPr>
              <a:t>In order to accomplish this, Gary needs to get an overview of the aircraft states to understand the projected demand and capacity at any given time. Currently however, he consults multiple systems and different screens, thus having SCATTERED INFORMATION.</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Our solutions approach is to ensure the information he needs is CONVERGED, to make decision making and analysis easier and more intuitive. </a:t>
            </a:r>
          </a:p>
          <a:p>
            <a:pPr lvl="0" rtl="0">
              <a:spcBef>
                <a:spcPts val="0"/>
              </a:spcBef>
              <a:buNone/>
            </a:pPr>
            <a:r>
              <a:t/>
            </a: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3" name="Shape 5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Forecast Operational Demand</a:t>
            </a:r>
          </a:p>
          <a:p>
            <a:pPr lvl="0">
              <a:spcBef>
                <a:spcPts val="0"/>
              </a:spcBef>
              <a:buClr>
                <a:schemeClr val="dk1"/>
              </a:buClr>
              <a:buSzPct val="68750"/>
              <a:buFont typeface="Arial"/>
              <a:buNone/>
            </a:pPr>
            <a:r>
              <a:rPr lang="en" sz="1600">
                <a:solidFill>
                  <a:schemeClr val="dk1"/>
                </a:solidFill>
              </a:rPr>
              <a:t> </a:t>
            </a:r>
          </a:p>
          <a:p>
            <a:pPr lvl="0">
              <a:spcBef>
                <a:spcPts val="0"/>
              </a:spcBef>
              <a:buClr>
                <a:schemeClr val="dk1"/>
              </a:buClr>
              <a:buSzPct val="68750"/>
              <a:buFont typeface="Arial"/>
              <a:buNone/>
            </a:pPr>
            <a:r>
              <a:rPr lang="en" sz="1600">
                <a:solidFill>
                  <a:schemeClr val="dk1"/>
                </a:solidFill>
              </a:rPr>
              <a:t>In this instance, an asset group, CC130J is shown across a timeline with corresponding flight operations together with the master equipment and when you drill down for more information, this will redirect to…</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91666"/>
              <a:buFont typeface="Arial"/>
              <a:buNone/>
            </a:pPr>
            <a:r>
              <a:rPr lang="en" sz="1200"/>
              <a:t>To assist in modeling the current (as-is) and future (to-be) states of the organization at both the business and application levels, we needed to tool.</a:t>
            </a:r>
          </a:p>
          <a:p>
            <a:pPr lvl="0" rtl="0">
              <a:lnSpc>
                <a:spcPct val="115000"/>
              </a:lnSpc>
              <a:spcBef>
                <a:spcPts val="0"/>
              </a:spcBef>
              <a:spcAft>
                <a:spcPts val="1600"/>
              </a:spcAft>
              <a:buClr>
                <a:schemeClr val="dk1"/>
              </a:buClr>
              <a:buSzPct val="91666"/>
              <a:buFont typeface="Arial"/>
              <a:buNone/>
            </a:pPr>
            <a:r>
              <a:rPr lang="en" sz="1200"/>
              <a:t>If you’re in the market for an Enterprise Architecture tool, here’s the Magic Quadrant.</a:t>
            </a:r>
          </a:p>
          <a:p>
            <a:pPr lvl="0">
              <a:lnSpc>
                <a:spcPct val="115000"/>
              </a:lnSpc>
              <a:spcBef>
                <a:spcPts val="0"/>
              </a:spcBef>
              <a:spcAft>
                <a:spcPts val="1600"/>
              </a:spcAft>
              <a:buClr>
                <a:schemeClr val="dk1"/>
              </a:buClr>
              <a:buSzPct val="91666"/>
              <a:buFont typeface="Arial"/>
              <a:buNone/>
            </a:pPr>
            <a:r>
              <a:rPr lang="en" sz="1200"/>
              <a:t>Unfortunately, for our purposes these were all quite expensive and it wasn’t possible to get trial or student licensing for the period of this project.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b="1" lang="en" sz="1600">
                <a:solidFill>
                  <a:schemeClr val="dk1"/>
                </a:solidFill>
              </a:rPr>
              <a:t>Maintenance on Asset in Period</a:t>
            </a:r>
          </a:p>
          <a:p>
            <a:pPr lvl="0">
              <a:spcBef>
                <a:spcPts val="0"/>
              </a:spcBef>
              <a:buClr>
                <a:schemeClr val="dk1"/>
              </a:buClr>
              <a:buSzPct val="68750"/>
              <a:buFont typeface="Arial"/>
              <a:buNone/>
            </a:pPr>
            <a:r>
              <a:rPr b="1" lang="en" sz="1600">
                <a:solidFill>
                  <a:schemeClr val="dk1"/>
                </a:solidFill>
              </a:rPr>
              <a:t> </a:t>
            </a:r>
          </a:p>
          <a:p>
            <a:pPr lvl="0">
              <a:spcBef>
                <a:spcPts val="0"/>
              </a:spcBef>
              <a:buClr>
                <a:schemeClr val="dk1"/>
              </a:buClr>
              <a:buSzPct val="68750"/>
              <a:buFont typeface="Arial"/>
              <a:buNone/>
            </a:pPr>
            <a:r>
              <a:rPr lang="en" sz="1600">
                <a:solidFill>
                  <a:schemeClr val="dk1"/>
                </a:solidFill>
              </a:rPr>
              <a:t>This app provides a more detailed view of the master equipment in the previous screen. This shows the orders and operations and the resources needed to fulfill the operation, that is: labor, facilities and tools or support equipment. Colored bars reflect the availability of these resources.</a:t>
            </a:r>
          </a:p>
          <a:p>
            <a:pPr lvl="0">
              <a:spcBef>
                <a:spcPts val="0"/>
              </a:spcBef>
              <a:buClr>
                <a:schemeClr val="dk1"/>
              </a:buClr>
              <a:buSzPct val="68750"/>
              <a:buFont typeface="Arial"/>
              <a:buNone/>
            </a:pPr>
            <a:r>
              <a:rPr lang="en" sz="1600">
                <a:solidFill>
                  <a:schemeClr val="dk1"/>
                </a:solidFill>
              </a:rPr>
              <a:t> </a:t>
            </a:r>
          </a:p>
          <a:p>
            <a:pPr lvl="0" rtl="0">
              <a:spcBef>
                <a:spcPts val="0"/>
              </a:spcBef>
              <a:buNone/>
            </a:pPr>
            <a:r>
              <a:rPr lang="en" sz="1600">
                <a:solidFill>
                  <a:schemeClr val="dk1"/>
                </a:solidFill>
              </a:rPr>
              <a:t> I will now give the floor back to Evan for the conclusion.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Identifying both the missions and aircraft allocated to missions within SAP ERP, in real time and with a single version of the truth will help manage aircraft availability and minimize cancellations.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Identifying both the missions and aircraft allocated to missions within SAP ERP, in real time and with a single version of the truth will help manage aircraft availability and minimize cancellations.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EAM - This is the latest term SAP uses for Capital Asset Management / Plant Maintenance</a:t>
            </a:r>
          </a:p>
          <a:p>
            <a:pPr lvl="0" rtl="0">
              <a:spcBef>
                <a:spcPts val="0"/>
              </a:spcBef>
              <a:buNone/>
            </a:pPr>
            <a:r>
              <a:rPr lang="en"/>
              <a:t>Critical Assets are those whose unavailability would have major impacts to your business</a:t>
            </a:r>
          </a:p>
          <a:p>
            <a:pPr lvl="0" rtl="0">
              <a:spcBef>
                <a:spcPts val="0"/>
              </a:spcBef>
              <a:buNone/>
            </a:pPr>
            <a:r>
              <a:rPr lang="en"/>
              <a:t>Uncertain Demand the asset is used to produce goods, or deliver services and this demand itself is only predictable to a limited extent</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00" name="Shape 7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 single aircraft is comprised of a structure of hundreds of Functional Locations (FLocs) and Equipment assembled in a hierarchy and related to a single ‘Master’ Equipment.</a:t>
            </a:r>
          </a:p>
          <a:p>
            <a:pPr lvl="0" rtl="0">
              <a:spcBef>
                <a:spcPts val="0"/>
              </a:spcBef>
              <a:buNone/>
            </a:pPr>
            <a:r>
              <a:rPr lang="en"/>
              <a:t>Equipment is installed in a functional location. The entire hierarchy below it forms an equipment</a:t>
            </a:r>
          </a:p>
          <a:p>
            <a:pPr lvl="0" rtl="0">
              <a:spcBef>
                <a:spcPts val="0"/>
              </a:spcBef>
              <a:buNone/>
            </a:pPr>
            <a:r>
              <a:t/>
            </a:r>
            <a:endParaRPr/>
          </a:p>
          <a:p>
            <a:pPr lvl="0" rtl="0">
              <a:spcBef>
                <a:spcPts val="0"/>
              </a:spcBef>
              <a:buNone/>
            </a:pPr>
            <a:r>
              <a:rPr lang="en"/>
              <a:t>FADEC = Full Authority Digital Engine Control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To schedule maintenance on an aircraft, the specific maintenance tasks need to be related to the particular components (parts) as they may not have the same degree of usage as the aircraft in which they are installed. Engines, engine internal components, pumps, etc. can all be removed and re-installed in the course of maintenance and it is guaranteed that not all components will remain with the same parent aircraft through their entire life. </a:t>
            </a:r>
            <a:br>
              <a:rPr lang="en"/>
            </a:br>
            <a:br>
              <a:rPr lang="en"/>
            </a:br>
            <a:r>
              <a:rPr lang="en"/>
              <a:t>Every individual instance of a scheduled task for a particular serial number of an item requires a maintenance item and maintenance plan. For scheduled maintenance that is related to performance, the maintenance plan references a measurement point on the subject item. To forecast the due date of the maintenance task, the ‘Annual Estimate’ property of the measurement point is used in an algorithm along with the last measurement reading, last reading date, and last task execution date to forecast when the maintenance will take place.</a:t>
            </a:r>
          </a:p>
          <a:p>
            <a:pPr lvl="0" rtl="0">
              <a:spcBef>
                <a:spcPts val="0"/>
              </a:spcBef>
              <a:buNone/>
            </a:pPr>
            <a:r>
              <a:t/>
            </a:r>
            <a:endParaRPr/>
          </a:p>
          <a:p>
            <a:pPr lvl="0" rtl="0">
              <a:spcBef>
                <a:spcPts val="0"/>
              </a:spcBef>
              <a:buNone/>
            </a:pPr>
            <a:r>
              <a:rPr lang="en"/>
              <a:t>With thousands of equipment, there are therefore thousands of measurement points. In the standard SAP ECC, it is necessary to maintain Measurement Point master data one-by-one.</a:t>
            </a:r>
          </a:p>
          <a:p>
            <a:pPr lvl="0" rtl="0">
              <a:spcBef>
                <a:spcPts val="0"/>
              </a:spcBef>
              <a:buNone/>
            </a:pPr>
            <a:r>
              <a:t/>
            </a:r>
            <a:endParaRPr/>
          </a:p>
          <a:p>
            <a:pPr lvl="0" rtl="0">
              <a:spcBef>
                <a:spcPts val="0"/>
              </a:spcBef>
              <a:buNone/>
            </a:pPr>
            <a:r>
              <a:rPr lang="en"/>
              <a:t>But, even though there are thousands of measurement points, they are all within the hiearchies of a limited number of aircraft and within a particular aircraft, all equipment is utilized at the same rate.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we used a free, open source alternative.\</a:t>
            </a:r>
          </a:p>
          <a:p>
            <a:pPr lvl="0">
              <a:spcBef>
                <a:spcPts val="0"/>
              </a:spcBef>
              <a:buNone/>
            </a:pPr>
            <a:r>
              <a:t/>
            </a:r>
            <a:endParaRPr/>
          </a:p>
          <a:p>
            <a:pPr lvl="0">
              <a:spcBef>
                <a:spcPts val="0"/>
              </a:spcBef>
              <a:buNone/>
            </a:pPr>
            <a:r>
              <a:rPr lang="en"/>
              <a:t>Is per client install.</a:t>
            </a:r>
          </a:p>
          <a:p>
            <a:pPr lvl="0">
              <a:spcBef>
                <a:spcPts val="0"/>
              </a:spcBef>
              <a:buNone/>
            </a:pPr>
            <a:r>
              <a:t/>
            </a:r>
            <a:endParaRPr/>
          </a:p>
          <a:p>
            <a:pPr lvl="0">
              <a:spcBef>
                <a:spcPts val="0"/>
              </a:spcBef>
              <a:buNone/>
            </a:pPr>
            <a:r>
              <a:rPr lang="en"/>
              <a:t>But you extend it with a plugin to support multi-user collaboration and content repository using git.</a:t>
            </a:r>
          </a:p>
          <a:p>
            <a:pPr lvl="0">
              <a:spcBef>
                <a:spcPts val="0"/>
              </a:spcBef>
              <a:buNone/>
            </a:pPr>
            <a:r>
              <a:t/>
            </a:r>
            <a:endParaRPr/>
          </a:p>
          <a:p>
            <a:pPr lvl="0">
              <a:spcBef>
                <a:spcPts val="0"/>
              </a:spcBef>
              <a:buNone/>
            </a:pPr>
            <a:r>
              <a:rPr lang="en"/>
              <a:t>Capable of packaging architecture for export as HTML website for viewing by individuals who don’t have application.</a:t>
            </a:r>
          </a:p>
          <a:p>
            <a:pPr lvl="0">
              <a:spcBef>
                <a:spcPts val="0"/>
              </a:spcBef>
              <a:buNone/>
            </a:pPr>
            <a:r>
              <a:t/>
            </a:r>
            <a:endParaRPr/>
          </a:p>
          <a:p>
            <a:pPr lvl="0" rtl="0">
              <a:spcBef>
                <a:spcPts val="0"/>
              </a:spcBef>
              <a:buNone/>
            </a:pPr>
            <a:r>
              <a:rPr lang="en"/>
              <a:t>We will generate a HTML export of the architecture for submission.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rPr lang="en"/>
              <a:t>I’ll give a quick overview of what the models look like.  I’m not presenting the content we’ve generated. It’s very specific to the problem and wouldn’t work well to explain the general concepts of the modeling language.</a:t>
            </a:r>
          </a:p>
          <a:p>
            <a:pPr lvl="0">
              <a:spcBef>
                <a:spcPts val="0"/>
              </a:spcBef>
              <a:buNone/>
            </a:pPr>
            <a:r>
              <a:t/>
            </a:r>
            <a:endParaRPr/>
          </a:p>
          <a:p>
            <a:pPr lvl="0" rtl="0">
              <a:spcBef>
                <a:spcPts val="0"/>
              </a:spcBef>
              <a:buNone/>
            </a:pPr>
            <a:r>
              <a:rPr lang="en"/>
              <a:t>We used Three layers of the notation to identify the as-is and propose the to-be state.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“CFO” is a Stakeholder: the role of an individual, team, or organization (or classes thereof) that represents their interests in, or concerns relative to, the outcome of the architecture.</a:t>
            </a:r>
          </a:p>
          <a:p>
            <a:pPr lvl="0">
              <a:spcBef>
                <a:spcPts val="0"/>
              </a:spcBef>
              <a:buNone/>
            </a:pPr>
            <a:r>
              <a:t/>
            </a:r>
            <a:endParaRPr/>
          </a:p>
          <a:p>
            <a:pPr lvl="0">
              <a:spcBef>
                <a:spcPts val="0"/>
              </a:spcBef>
              <a:buNone/>
            </a:pPr>
            <a:r>
              <a:rPr lang="en"/>
              <a:t>“Costs” are a Driver: something that creates, motivates, and fuels the change in an organization.</a:t>
            </a:r>
          </a:p>
          <a:p>
            <a:pPr lvl="0">
              <a:spcBef>
                <a:spcPts val="0"/>
              </a:spcBef>
              <a:buNone/>
            </a:pPr>
            <a:r>
              <a:t/>
            </a:r>
            <a:endParaRPr/>
          </a:p>
          <a:p>
            <a:pPr lvl="0">
              <a:spcBef>
                <a:spcPts val="0"/>
              </a:spcBef>
              <a:buNone/>
            </a:pPr>
            <a:r>
              <a:rPr lang="en"/>
              <a:t>An Assessment was made that “Application Costs are Too High”: the outcome of some analysis of some driver.</a:t>
            </a:r>
          </a:p>
          <a:p>
            <a:pPr lvl="0">
              <a:spcBef>
                <a:spcPts val="0"/>
              </a:spcBef>
              <a:buNone/>
            </a:pPr>
            <a:r>
              <a:t/>
            </a:r>
            <a:endParaRPr/>
          </a:p>
          <a:p>
            <a:pPr lvl="0">
              <a:spcBef>
                <a:spcPts val="0"/>
              </a:spcBef>
              <a:buNone/>
            </a:pPr>
            <a:r>
              <a:rPr lang="en"/>
              <a:t>“Goal”: an end state that a stakeholder intends to achieve.</a:t>
            </a:r>
          </a:p>
          <a:p>
            <a:pPr lvl="0">
              <a:spcBef>
                <a:spcPts val="0"/>
              </a:spcBef>
              <a:buNone/>
            </a:pPr>
            <a:r>
              <a:t/>
            </a:r>
            <a:endParaRPr/>
          </a:p>
          <a:p>
            <a:pPr lvl="0">
              <a:spcBef>
                <a:spcPts val="0"/>
              </a:spcBef>
              <a:buNone/>
            </a:pPr>
            <a:r>
              <a:rPr lang="en"/>
              <a:t>… and you can create and associate requirements: a statement of need that must be realized by a system. To goals. </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Customer is a Business Role: as the responsibility for performing specific behavior, to which an actor can be assigned.</a:t>
            </a:r>
          </a:p>
          <a:p>
            <a:pPr lvl="0">
              <a:spcBef>
                <a:spcPts val="0"/>
              </a:spcBef>
              <a:buNone/>
            </a:pPr>
            <a:r>
              <a:t/>
            </a:r>
            <a:endParaRPr/>
          </a:p>
          <a:p>
            <a:pPr lvl="0">
              <a:spcBef>
                <a:spcPts val="0"/>
              </a:spcBef>
              <a:buNone/>
            </a:pPr>
            <a:r>
              <a:rPr lang="en"/>
              <a:t>Claim registration is a Business Service: a service that fulfills a </a:t>
            </a:r>
            <a:r>
              <a:rPr lang="en" u="sng"/>
              <a:t>business </a:t>
            </a:r>
            <a:r>
              <a:rPr lang="en"/>
              <a:t>need for a customer (could be internal customer or external… a customer customer).</a:t>
            </a:r>
          </a:p>
          <a:p>
            <a:pPr lvl="0">
              <a:spcBef>
                <a:spcPts val="0"/>
              </a:spcBef>
              <a:buNone/>
            </a:pPr>
            <a:r>
              <a:t/>
            </a:r>
            <a:endParaRPr/>
          </a:p>
          <a:p>
            <a:pPr lvl="0">
              <a:spcBef>
                <a:spcPts val="0"/>
              </a:spcBef>
              <a:buNone/>
            </a:pPr>
            <a:r>
              <a:rPr lang="en"/>
              <a:t>“Register”... a claim is a Business Process: a behavior element that groups behavior based on an ordering of activities. It is intended to produce a defined set of products or business services.</a:t>
            </a:r>
          </a:p>
          <a:p>
            <a:pPr lvl="0">
              <a:spcBef>
                <a:spcPts val="0"/>
              </a:spcBef>
              <a:buNone/>
            </a:pPr>
            <a:r>
              <a:t/>
            </a:r>
            <a:endParaRPr/>
          </a:p>
          <a:p>
            <a:pPr lvl="0">
              <a:spcBef>
                <a:spcPts val="0"/>
              </a:spcBef>
              <a:buNone/>
            </a:pPr>
            <a:r>
              <a:rPr lang="en"/>
              <a:t>Formalize Request is a Business Interaction: a behavior element that describes the behavior of a business collaboration (between customer and selling agent… but they’re not explicitly drawn))</a:t>
            </a:r>
          </a:p>
          <a:p>
            <a:pPr lvl="0">
              <a:spcBef>
                <a:spcPts val="0"/>
              </a:spcBef>
              <a:buNone/>
            </a:pPr>
            <a:r>
              <a:t/>
            </a:r>
            <a:endParaRPr/>
          </a:p>
          <a:p>
            <a:pPr lvl="0" rtl="0">
              <a:spcBef>
                <a:spcPts val="0"/>
              </a:spcBef>
              <a:buNone/>
            </a:pPr>
            <a:r>
              <a:rPr lang="en"/>
              <a:t>Claims Information Service is an Application Service: a service that exposes automated behavior.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Accounting &amp; Billing Interface is … an Application Interface: A point of access where an application service is made available to a user or another application component.</a:t>
            </a:r>
          </a:p>
          <a:p>
            <a:pPr lvl="0">
              <a:spcBef>
                <a:spcPts val="0"/>
              </a:spcBef>
              <a:buNone/>
            </a:pPr>
            <a:r>
              <a:t/>
            </a:r>
            <a:endParaRPr/>
          </a:p>
          <a:p>
            <a:pPr lvl="0">
              <a:spcBef>
                <a:spcPts val="0"/>
              </a:spcBef>
              <a:buNone/>
            </a:pPr>
            <a:r>
              <a:rPr lang="en"/>
              <a:t>It is assigned both the Accounting and Billing services.</a:t>
            </a:r>
          </a:p>
          <a:p>
            <a:pPr lvl="0">
              <a:spcBef>
                <a:spcPts val="0"/>
              </a:spcBef>
              <a:buNone/>
            </a:pPr>
            <a:r>
              <a:t/>
            </a:r>
            <a:endParaRPr/>
          </a:p>
          <a:p>
            <a:pPr lvl="0">
              <a:spcBef>
                <a:spcPts val="0"/>
              </a:spcBef>
              <a:buNone/>
            </a:pPr>
            <a:r>
              <a:rPr lang="en"/>
              <a:t>Accounting is an Application Service: A service that exposes automated behavior.</a:t>
            </a:r>
          </a:p>
          <a:p>
            <a:pPr lvl="0">
              <a:spcBef>
                <a:spcPts val="0"/>
              </a:spcBef>
              <a:buNone/>
            </a:pPr>
            <a:r>
              <a:t/>
            </a:r>
            <a:endParaRPr/>
          </a:p>
          <a:p>
            <a:pPr lvl="0">
              <a:spcBef>
                <a:spcPts val="0"/>
              </a:spcBef>
              <a:buNone/>
            </a:pPr>
            <a:r>
              <a:rPr lang="en"/>
              <a:t>Is is Realized by:</a:t>
            </a:r>
          </a:p>
          <a:p>
            <a:pPr lvl="0">
              <a:spcBef>
                <a:spcPts val="0"/>
              </a:spcBef>
              <a:buNone/>
            </a:pPr>
            <a:r>
              <a:t/>
            </a:r>
            <a:endParaRPr/>
          </a:p>
          <a:p>
            <a:pPr lvl="0">
              <a:spcBef>
                <a:spcPts val="0"/>
              </a:spcBef>
              <a:buNone/>
            </a:pPr>
            <a:r>
              <a:rPr lang="en"/>
              <a:t>Accounting component is an Application Component: A modular, deployable, and replaceable part of a software system that encapsulates its behavior and data and exposes these through a set of interfaces.</a:t>
            </a:r>
          </a:p>
          <a:p>
            <a:pPr lvl="0">
              <a:spcBef>
                <a:spcPts val="0"/>
              </a:spcBef>
              <a:buNone/>
            </a:pPr>
            <a:r>
              <a:t/>
            </a:r>
            <a:endParaRPr/>
          </a:p>
          <a:p>
            <a:pPr lvl="0">
              <a:spcBef>
                <a:spcPts val="0"/>
              </a:spcBef>
              <a:buNone/>
            </a:pPr>
            <a:r>
              <a:rPr lang="en"/>
              <a:t>Both Accounting component and Billing component have a composition relationship with the Financial Application</a:t>
            </a:r>
          </a:p>
          <a:p>
            <a:pPr lvl="0">
              <a:spcBef>
                <a:spcPts val="0"/>
              </a:spcBef>
              <a:buNone/>
            </a:pPr>
            <a:r>
              <a:t/>
            </a:r>
            <a:endParaRPr/>
          </a:p>
          <a:p>
            <a:pPr lvl="0">
              <a:spcBef>
                <a:spcPts val="0"/>
              </a:spcBef>
              <a:buNone/>
            </a:pPr>
            <a:r>
              <a:rPr b="1" lang="en"/>
              <a:t>Bottom Left</a:t>
            </a:r>
            <a:r>
              <a:rPr lang="en"/>
              <a:t>:</a:t>
            </a:r>
          </a:p>
          <a:p>
            <a:pPr lvl="0">
              <a:spcBef>
                <a:spcPts val="0"/>
              </a:spcBef>
              <a:buNone/>
            </a:pPr>
            <a:r>
              <a:rPr lang="en"/>
              <a:t>Two Application Functions:  A behavior element that groups automated behavior that can be performed by an application component.</a:t>
            </a:r>
          </a:p>
          <a:p>
            <a:pPr lvl="0">
              <a:spcBef>
                <a:spcPts val="0"/>
              </a:spcBef>
              <a:buNone/>
            </a:pPr>
            <a:r>
              <a:rPr lang="en"/>
              <a:t>Interact through an Application Service</a:t>
            </a:r>
          </a:p>
          <a:p>
            <a:pPr lvl="0" rtl="0">
              <a:spcBef>
                <a:spcPts val="0"/>
              </a:spcBef>
              <a:buNone/>
            </a:pPr>
            <a:r>
              <a:rPr lang="en"/>
              <a:t>Passing a data object: A passive element suitable for automated processing.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992766"/>
            <a:ext cx="8520599" cy="27368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3778833"/>
            <a:ext cx="8520599" cy="10568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599" cy="2618099"/>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6"/>
            <a:ext cx="8520599"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Shape 14"/>
          <p:cNvSpPr txBox="1"/>
          <p:nvPr>
            <p:ph type="title"/>
          </p:nvPr>
        </p:nvSpPr>
        <p:spPr>
          <a:xfrm>
            <a:off x="311700" y="2867800"/>
            <a:ext cx="8520599" cy="1122299"/>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500">
                <a:solidFill>
                  <a:srgbClr val="FFFFFF"/>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Shape 17"/>
          <p:cNvSpPr txBox="1"/>
          <p:nvPr>
            <p:ph type="title"/>
          </p:nvPr>
        </p:nvSpPr>
        <p:spPr>
          <a:xfrm>
            <a:off x="348150" y="136166"/>
            <a:ext cx="8520600" cy="763499"/>
          </a:xfrm>
          <a:prstGeom prst="rect">
            <a:avLst/>
          </a:prstGeom>
        </p:spPr>
        <p:txBody>
          <a:bodyPr anchorCtr="0" anchor="t" bIns="91425" lIns="91425" rIns="91425" tIns="91425"/>
          <a:lstStyle>
            <a:lvl1pPr lvl="0">
              <a:spcBef>
                <a:spcPts val="0"/>
              </a:spcBef>
              <a:buClr>
                <a:srgbClr val="000000"/>
              </a:buClr>
              <a:buSzPct val="100000"/>
              <a:defRPr sz="2500">
                <a:solidFill>
                  <a:srgbClr val="000000"/>
                </a:solidFill>
              </a:defRPr>
            </a:lvl1pPr>
            <a:lvl2pPr lvl="1">
              <a:spcBef>
                <a:spcPts val="0"/>
              </a:spcBef>
              <a:buSzPct val="100000"/>
              <a:defRPr sz="2500"/>
            </a:lvl2pPr>
            <a:lvl3pPr lvl="2">
              <a:spcBef>
                <a:spcPts val="0"/>
              </a:spcBef>
              <a:buSzPct val="100000"/>
              <a:defRPr sz="2500"/>
            </a:lvl3pPr>
            <a:lvl4pPr lvl="3">
              <a:spcBef>
                <a:spcPts val="0"/>
              </a:spcBef>
              <a:buSzPct val="100000"/>
              <a:defRPr sz="2500"/>
            </a:lvl4pPr>
            <a:lvl5pPr lvl="4">
              <a:spcBef>
                <a:spcPts val="0"/>
              </a:spcBef>
              <a:buSzPct val="100000"/>
              <a:defRPr sz="2500"/>
            </a:lvl5pPr>
            <a:lvl6pPr lvl="5">
              <a:spcBef>
                <a:spcPts val="0"/>
              </a:spcBef>
              <a:buSzPct val="100000"/>
              <a:defRPr sz="2500"/>
            </a:lvl6pPr>
            <a:lvl7pPr lvl="6">
              <a:spcBef>
                <a:spcPts val="0"/>
              </a:spcBef>
              <a:buSzPct val="100000"/>
              <a:defRPr sz="2500"/>
            </a:lvl7pPr>
            <a:lvl8pPr lvl="7">
              <a:spcBef>
                <a:spcPts val="0"/>
              </a:spcBef>
              <a:buSzPct val="100000"/>
              <a:defRPr sz="2500"/>
            </a:lvl8pPr>
            <a:lvl9pPr lvl="8">
              <a:spcBef>
                <a:spcPts val="0"/>
              </a:spcBef>
              <a:buSzPct val="100000"/>
              <a:defRPr sz="2500"/>
            </a:lvl9pPr>
          </a:lstStyle>
          <a:p/>
        </p:txBody>
      </p:sp>
      <p:sp>
        <p:nvSpPr>
          <p:cNvPr id="18" name="Shape 18"/>
          <p:cNvSpPr txBox="1"/>
          <p:nvPr>
            <p:ph idx="1" type="body"/>
          </p:nvPr>
        </p:nvSpPr>
        <p:spPr>
          <a:xfrm>
            <a:off x="311700" y="1003233"/>
            <a:ext cx="8520600" cy="4555200"/>
          </a:xfrm>
          <a:prstGeom prst="rect">
            <a:avLst/>
          </a:prstGeom>
        </p:spPr>
        <p:txBody>
          <a:bodyPr anchorCtr="0" anchor="t" bIns="91425" lIns="91425" rIns="91425" tIns="91425"/>
          <a:lstStyle>
            <a:lvl1pPr lvl="0">
              <a:spcBef>
                <a:spcPts val="0"/>
              </a:spcBef>
              <a:buFont typeface="Varela"/>
              <a:defRPr>
                <a:latin typeface="Varela"/>
                <a:ea typeface="Varela"/>
                <a:cs typeface="Varela"/>
                <a:sym typeface="Varela"/>
              </a:defRPr>
            </a:lvl1pPr>
            <a:lvl2pPr lvl="1">
              <a:spcBef>
                <a:spcPts val="0"/>
              </a:spcBef>
              <a:buFont typeface="Varela"/>
              <a:defRPr>
                <a:latin typeface="Varela"/>
                <a:ea typeface="Varela"/>
                <a:cs typeface="Varela"/>
                <a:sym typeface="Varela"/>
              </a:defRPr>
            </a:lvl2pPr>
            <a:lvl3pPr lvl="2">
              <a:spcBef>
                <a:spcPts val="0"/>
              </a:spcBef>
              <a:buFont typeface="Varela"/>
              <a:defRPr>
                <a:latin typeface="Varela"/>
                <a:ea typeface="Varela"/>
                <a:cs typeface="Varela"/>
                <a:sym typeface="Varela"/>
              </a:defRPr>
            </a:lvl3pPr>
            <a:lvl4pPr lvl="3">
              <a:spcBef>
                <a:spcPts val="0"/>
              </a:spcBef>
              <a:buFont typeface="Varela"/>
              <a:defRPr>
                <a:latin typeface="Varela"/>
                <a:ea typeface="Varela"/>
                <a:cs typeface="Varela"/>
                <a:sym typeface="Varela"/>
              </a:defRPr>
            </a:lvl4pPr>
            <a:lvl5pPr lvl="4">
              <a:spcBef>
                <a:spcPts val="0"/>
              </a:spcBef>
              <a:buFont typeface="Varela"/>
              <a:defRPr>
                <a:latin typeface="Varela"/>
                <a:ea typeface="Varela"/>
                <a:cs typeface="Varela"/>
                <a:sym typeface="Varela"/>
              </a:defRPr>
            </a:lvl5pPr>
            <a:lvl6pPr lvl="5">
              <a:spcBef>
                <a:spcPts val="0"/>
              </a:spcBef>
              <a:buFont typeface="Varela"/>
              <a:defRPr>
                <a:latin typeface="Varela"/>
                <a:ea typeface="Varela"/>
                <a:cs typeface="Varela"/>
                <a:sym typeface="Varela"/>
              </a:defRPr>
            </a:lvl6pPr>
            <a:lvl7pPr lvl="6">
              <a:spcBef>
                <a:spcPts val="0"/>
              </a:spcBef>
              <a:buFont typeface="Varela"/>
              <a:defRPr>
                <a:latin typeface="Varela"/>
                <a:ea typeface="Varela"/>
                <a:cs typeface="Varela"/>
                <a:sym typeface="Varela"/>
              </a:defRPr>
            </a:lvl7pPr>
            <a:lvl8pPr lvl="7">
              <a:spcBef>
                <a:spcPts val="0"/>
              </a:spcBef>
              <a:buFont typeface="Varela"/>
              <a:defRPr>
                <a:latin typeface="Varela"/>
                <a:ea typeface="Varela"/>
                <a:cs typeface="Varela"/>
                <a:sym typeface="Varela"/>
              </a:defRPr>
            </a:lvl8pPr>
            <a:lvl9pPr lvl="8">
              <a:spcBef>
                <a:spcPts val="0"/>
              </a:spcBef>
              <a:buFont typeface="Varela"/>
              <a:defRPr>
                <a:latin typeface="Varela"/>
                <a:ea typeface="Varela"/>
                <a:cs typeface="Varela"/>
                <a:sym typeface="Varela"/>
              </a:defRPr>
            </a:lvl9pPr>
          </a:lstStyle>
          <a:p/>
        </p:txBody>
      </p:sp>
      <p:sp>
        <p:nvSpPr>
          <p:cNvPr id="19" name="Shape 19"/>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sz="1500">
                <a:solidFill>
                  <a:srgbClr val="FFFFFF"/>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599"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899" cy="4555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899" cy="4555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Shape 26"/>
          <p:cNvSpPr txBox="1"/>
          <p:nvPr>
            <p:ph type="title"/>
          </p:nvPr>
        </p:nvSpPr>
        <p:spPr>
          <a:xfrm>
            <a:off x="311700" y="-60828"/>
            <a:ext cx="8520600" cy="449400"/>
          </a:xfrm>
          <a:prstGeom prst="rect">
            <a:avLst/>
          </a:prstGeom>
        </p:spPr>
        <p:txBody>
          <a:bodyPr anchorCtr="0" anchor="t" bIns="91425" lIns="91425" rIns="91425" tIns="91425"/>
          <a:lstStyle>
            <a:lvl1pPr lvl="0">
              <a:spcBef>
                <a:spcPts val="0"/>
              </a:spcBef>
              <a:buClr>
                <a:srgbClr val="FFFFFF"/>
              </a:buClr>
              <a:buSzPct val="100000"/>
              <a:defRPr sz="1800">
                <a:solidFill>
                  <a:srgbClr val="FFFFFF"/>
                </a:solidFill>
              </a:defRPr>
            </a:lvl1pPr>
            <a:lvl2pPr lvl="1">
              <a:spcBef>
                <a:spcPts val="0"/>
              </a:spcBef>
              <a:buClr>
                <a:srgbClr val="FFFFFF"/>
              </a:buClr>
              <a:buSzPct val="100000"/>
              <a:defRPr sz="1800">
                <a:solidFill>
                  <a:srgbClr val="FFFFFF"/>
                </a:solidFill>
              </a:defRPr>
            </a:lvl2pPr>
            <a:lvl3pPr lvl="2">
              <a:spcBef>
                <a:spcPts val="0"/>
              </a:spcBef>
              <a:buClr>
                <a:srgbClr val="FFFFFF"/>
              </a:buClr>
              <a:buSzPct val="100000"/>
              <a:defRPr sz="1800">
                <a:solidFill>
                  <a:srgbClr val="FFFFFF"/>
                </a:solidFill>
              </a:defRPr>
            </a:lvl3pPr>
            <a:lvl4pPr lvl="3">
              <a:spcBef>
                <a:spcPts val="0"/>
              </a:spcBef>
              <a:buClr>
                <a:srgbClr val="FFFFFF"/>
              </a:buClr>
              <a:buSzPct val="100000"/>
              <a:defRPr sz="1800">
                <a:solidFill>
                  <a:srgbClr val="FFFFFF"/>
                </a:solidFill>
              </a:defRPr>
            </a:lvl4pPr>
            <a:lvl5pPr lvl="4">
              <a:spcBef>
                <a:spcPts val="0"/>
              </a:spcBef>
              <a:buClr>
                <a:srgbClr val="FFFFFF"/>
              </a:buClr>
              <a:buSzPct val="100000"/>
              <a:defRPr sz="1800">
                <a:solidFill>
                  <a:srgbClr val="FFFFFF"/>
                </a:solidFill>
              </a:defRPr>
            </a:lvl5pPr>
            <a:lvl6pPr lvl="5">
              <a:spcBef>
                <a:spcPts val="0"/>
              </a:spcBef>
              <a:buClr>
                <a:srgbClr val="FFFFFF"/>
              </a:buClr>
              <a:buSzPct val="100000"/>
              <a:defRPr sz="1800">
                <a:solidFill>
                  <a:srgbClr val="FFFFFF"/>
                </a:solidFill>
              </a:defRPr>
            </a:lvl6pPr>
            <a:lvl7pPr lvl="6">
              <a:spcBef>
                <a:spcPts val="0"/>
              </a:spcBef>
              <a:buClr>
                <a:srgbClr val="FFFFFF"/>
              </a:buClr>
              <a:buSzPct val="100000"/>
              <a:defRPr sz="1800">
                <a:solidFill>
                  <a:srgbClr val="FFFFFF"/>
                </a:solidFill>
              </a:defRPr>
            </a:lvl7pPr>
            <a:lvl8pPr lvl="7">
              <a:spcBef>
                <a:spcPts val="0"/>
              </a:spcBef>
              <a:buClr>
                <a:srgbClr val="FFFFFF"/>
              </a:buClr>
              <a:buSzPct val="100000"/>
              <a:defRPr sz="1800">
                <a:solidFill>
                  <a:srgbClr val="FFFFFF"/>
                </a:solidFill>
              </a:defRPr>
            </a:lvl8pPr>
            <a:lvl9pPr lvl="8">
              <a:spcBef>
                <a:spcPts val="0"/>
              </a:spcBef>
              <a:buClr>
                <a:srgbClr val="FFFFFF"/>
              </a:buClr>
              <a:buSzPct val="100000"/>
              <a:defRPr sz="1800">
                <a:solidFill>
                  <a:srgbClr val="FFFFFF"/>
                </a:solidFill>
              </a:defRPr>
            </a:lvl9pPr>
          </a:lstStyle>
          <a:p/>
        </p:txBody>
      </p:sp>
      <p:sp>
        <p:nvSpPr>
          <p:cNvPr id="27" name="Shape 2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500">
                <a:solidFill>
                  <a:srgbClr val="FFFFFF"/>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7999"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7999"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299"/>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644233"/>
            <a:ext cx="4045199" cy="19764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199" cy="16467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6"/>
            <a:ext cx="5998800" cy="806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6217622"/>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599" cy="763500"/>
          </a:xfrm>
          <a:prstGeom prst="rect">
            <a:avLst/>
          </a:prstGeom>
          <a:noFill/>
          <a:ln>
            <a:noFill/>
          </a:ln>
        </p:spPr>
        <p:txBody>
          <a:bodyPr anchorCtr="0" anchor="t" bIns="91425" lIns="91425" rIns="91425" tIns="91425"/>
          <a:lstStyle>
            <a:lvl1pPr lvl="0">
              <a:spcBef>
                <a:spcPts val="0"/>
              </a:spcBef>
              <a:buClr>
                <a:schemeClr val="dk1"/>
              </a:buClr>
              <a:buSzPct val="100000"/>
              <a:buFont typeface="Varela"/>
              <a:buNone/>
              <a:defRPr sz="2800">
                <a:solidFill>
                  <a:schemeClr val="dk1"/>
                </a:solidFill>
                <a:latin typeface="Varela"/>
                <a:ea typeface="Varela"/>
                <a:cs typeface="Varela"/>
                <a:sym typeface="Varela"/>
              </a:defRPr>
            </a:lvl1pPr>
            <a:lvl2pPr lvl="1">
              <a:spcBef>
                <a:spcPts val="0"/>
              </a:spcBef>
              <a:buClr>
                <a:schemeClr val="dk1"/>
              </a:buClr>
              <a:buSzPct val="100000"/>
              <a:buFont typeface="Montserrat"/>
              <a:buNone/>
              <a:defRPr sz="2800">
                <a:solidFill>
                  <a:schemeClr val="dk1"/>
                </a:solidFill>
                <a:latin typeface="Montserrat"/>
                <a:ea typeface="Montserrat"/>
                <a:cs typeface="Montserrat"/>
                <a:sym typeface="Montserrat"/>
              </a:defRPr>
            </a:lvl2pPr>
            <a:lvl3pPr lvl="2">
              <a:spcBef>
                <a:spcPts val="0"/>
              </a:spcBef>
              <a:buClr>
                <a:schemeClr val="dk1"/>
              </a:buClr>
              <a:buSzPct val="100000"/>
              <a:buFont typeface="Montserrat"/>
              <a:buNone/>
              <a:defRPr sz="2800">
                <a:solidFill>
                  <a:schemeClr val="dk1"/>
                </a:solidFill>
                <a:latin typeface="Montserrat"/>
                <a:ea typeface="Montserrat"/>
                <a:cs typeface="Montserrat"/>
                <a:sym typeface="Montserrat"/>
              </a:defRPr>
            </a:lvl3pPr>
            <a:lvl4pPr lvl="3">
              <a:spcBef>
                <a:spcPts val="0"/>
              </a:spcBef>
              <a:buClr>
                <a:schemeClr val="dk1"/>
              </a:buClr>
              <a:buSzPct val="100000"/>
              <a:buFont typeface="Montserrat"/>
              <a:buNone/>
              <a:defRPr sz="2800">
                <a:solidFill>
                  <a:schemeClr val="dk1"/>
                </a:solidFill>
                <a:latin typeface="Montserrat"/>
                <a:ea typeface="Montserrat"/>
                <a:cs typeface="Montserrat"/>
                <a:sym typeface="Montserrat"/>
              </a:defRPr>
            </a:lvl4pPr>
            <a:lvl5pPr lvl="4">
              <a:spcBef>
                <a:spcPts val="0"/>
              </a:spcBef>
              <a:buClr>
                <a:schemeClr val="dk1"/>
              </a:buClr>
              <a:buSzPct val="100000"/>
              <a:buFont typeface="Montserrat"/>
              <a:buNone/>
              <a:defRPr sz="2800">
                <a:solidFill>
                  <a:schemeClr val="dk1"/>
                </a:solidFill>
                <a:latin typeface="Montserrat"/>
                <a:ea typeface="Montserrat"/>
                <a:cs typeface="Montserrat"/>
                <a:sym typeface="Montserrat"/>
              </a:defRPr>
            </a:lvl5pPr>
            <a:lvl6pPr lvl="5">
              <a:spcBef>
                <a:spcPts val="0"/>
              </a:spcBef>
              <a:buClr>
                <a:schemeClr val="dk1"/>
              </a:buClr>
              <a:buSzPct val="100000"/>
              <a:buFont typeface="Montserrat"/>
              <a:buNone/>
              <a:defRPr sz="2800">
                <a:solidFill>
                  <a:schemeClr val="dk1"/>
                </a:solidFill>
                <a:latin typeface="Montserrat"/>
                <a:ea typeface="Montserrat"/>
                <a:cs typeface="Montserrat"/>
                <a:sym typeface="Montserrat"/>
              </a:defRPr>
            </a:lvl6pPr>
            <a:lvl7pPr lvl="6">
              <a:spcBef>
                <a:spcPts val="0"/>
              </a:spcBef>
              <a:buClr>
                <a:schemeClr val="dk1"/>
              </a:buClr>
              <a:buSzPct val="100000"/>
              <a:buFont typeface="Montserrat"/>
              <a:buNone/>
              <a:defRPr sz="2800">
                <a:solidFill>
                  <a:schemeClr val="dk1"/>
                </a:solidFill>
                <a:latin typeface="Montserrat"/>
                <a:ea typeface="Montserrat"/>
                <a:cs typeface="Montserrat"/>
                <a:sym typeface="Montserrat"/>
              </a:defRPr>
            </a:lvl7pPr>
            <a:lvl8pPr lvl="7">
              <a:spcBef>
                <a:spcPts val="0"/>
              </a:spcBef>
              <a:buClr>
                <a:schemeClr val="dk1"/>
              </a:buClr>
              <a:buSzPct val="100000"/>
              <a:buFont typeface="Montserrat"/>
              <a:buNone/>
              <a:defRPr sz="2800">
                <a:solidFill>
                  <a:schemeClr val="dk1"/>
                </a:solidFill>
                <a:latin typeface="Montserrat"/>
                <a:ea typeface="Montserrat"/>
                <a:cs typeface="Montserrat"/>
                <a:sym typeface="Montserrat"/>
              </a:defRPr>
            </a:lvl8pPr>
            <a:lvl9pPr lvl="8">
              <a:spcBef>
                <a:spcPts val="0"/>
              </a:spcBef>
              <a:buClr>
                <a:schemeClr val="dk1"/>
              </a:buClr>
              <a:buSzPct val="100000"/>
              <a:buFont typeface="Montserrat"/>
              <a:buNone/>
              <a:defRPr sz="2800">
                <a:solidFill>
                  <a:schemeClr val="dk1"/>
                </a:solidFill>
                <a:latin typeface="Montserrat"/>
                <a:ea typeface="Montserrat"/>
                <a:cs typeface="Montserrat"/>
                <a:sym typeface="Montserrat"/>
              </a:defRPr>
            </a:lvl9pPr>
          </a:lstStyle>
          <a:p/>
        </p:txBody>
      </p:sp>
      <p:sp>
        <p:nvSpPr>
          <p:cNvPr id="7" name="Shape 7"/>
          <p:cNvSpPr txBox="1"/>
          <p:nvPr>
            <p:ph idx="1" type="body"/>
          </p:nvPr>
        </p:nvSpPr>
        <p:spPr>
          <a:xfrm>
            <a:off x="311700" y="1536633"/>
            <a:ext cx="8520599" cy="45551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Varela Round"/>
              <a:defRPr sz="1800">
                <a:solidFill>
                  <a:schemeClr val="dk2"/>
                </a:solidFill>
                <a:latin typeface="Varela Round"/>
                <a:ea typeface="Varela Round"/>
                <a:cs typeface="Varela Round"/>
                <a:sym typeface="Varela Round"/>
              </a:defRPr>
            </a:lvl1pPr>
            <a:lvl2pPr lvl="1">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2pPr>
            <a:lvl3pPr lvl="2">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3pPr>
            <a:lvl4pPr lvl="3">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4pPr>
            <a:lvl5pPr lvl="4">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5pPr>
            <a:lvl6pPr lvl="5">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6pPr>
            <a:lvl7pPr lvl="6">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7pPr>
            <a:lvl8pPr lvl="7">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8pPr>
            <a:lvl9pPr lvl="8">
              <a:lnSpc>
                <a:spcPct val="115000"/>
              </a:lnSpc>
              <a:spcBef>
                <a:spcPts val="0"/>
              </a:spcBef>
              <a:spcAft>
                <a:spcPts val="1600"/>
              </a:spcAft>
              <a:buClr>
                <a:schemeClr val="dk2"/>
              </a:buClr>
              <a:buFont typeface="Varela Round"/>
              <a:defRPr>
                <a:solidFill>
                  <a:schemeClr val="dk2"/>
                </a:solidFill>
                <a:latin typeface="Varela Round"/>
                <a:ea typeface="Varela Round"/>
                <a:cs typeface="Varela Round"/>
                <a:sym typeface="Varela Round"/>
              </a:defRPr>
            </a:lvl9pPr>
          </a:lstStyle>
          <a:p/>
        </p:txBody>
      </p:sp>
      <p:sp>
        <p:nvSpPr>
          <p:cNvPr id="8" name="Shape 8"/>
          <p:cNvSpPr txBox="1"/>
          <p:nvPr>
            <p:ph idx="12" type="sldNum"/>
          </p:nvPr>
        </p:nvSpPr>
        <p:spPr>
          <a:xfrm>
            <a:off x="8472457" y="6217622"/>
            <a:ext cx="548699" cy="524699"/>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800">
                <a:solidFill>
                  <a:schemeClr val="dk2"/>
                </a:solidFill>
                <a:latin typeface="Varela"/>
                <a:ea typeface="Varela"/>
                <a:cs typeface="Varela"/>
                <a:sym typeface="Varel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6.png"/><Relationship Id="rId8"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1.jpg"/><Relationship Id="rId5"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5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14.jpg"/><Relationship Id="rId5" Type="http://schemas.openxmlformats.org/officeDocument/2006/relationships/image" Target="../media/image76.png"/><Relationship Id="rId6" Type="http://schemas.openxmlformats.org/officeDocument/2006/relationships/image" Target="../media/image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74.png"/><Relationship Id="rId7" Type="http://schemas.openxmlformats.org/officeDocument/2006/relationships/image" Target="../media/image82.jpg"/><Relationship Id="rId8"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jpg"/><Relationship Id="rId4" Type="http://schemas.openxmlformats.org/officeDocument/2006/relationships/image" Target="../media/image02.jpg"/><Relationship Id="rId5" Type="http://schemas.openxmlformats.org/officeDocument/2006/relationships/image" Target="../media/image09.jpg"/><Relationship Id="rId6" Type="http://schemas.openxmlformats.org/officeDocument/2006/relationships/image" Target="../media/image07.png"/><Relationship Id="rId7" Type="http://schemas.openxmlformats.org/officeDocument/2006/relationships/image" Target="../media/image22.png"/><Relationship Id="rId8" Type="http://schemas.openxmlformats.org/officeDocument/2006/relationships/image" Target="../media/image0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hyperlink" Target="https://cdn.rawgit.com/SapphireInferno/AeroMaint/master/Docs/index.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youtube.com/v/4KtV5JAyTDQ" TargetMode="External"/><Relationship Id="rId4" Type="http://schemas.openxmlformats.org/officeDocument/2006/relationships/image" Target="../media/image8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hyperlink" Target="https://cdn.rawgit.com/SapphireInferno/AeroMaint/master/Docs/index.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archimatetool.com/" TargetMode="External"/><Relationship Id="rId4" Type="http://schemas.openxmlformats.org/officeDocument/2006/relationships/image" Target="../media/image10.png"/><Relationship Id="rId9" Type="http://schemas.openxmlformats.org/officeDocument/2006/relationships/image" Target="../media/image13.jp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4">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idx="4294967295" type="ctrTitle"/>
          </p:nvPr>
        </p:nvSpPr>
        <p:spPr>
          <a:xfrm>
            <a:off x="235500" y="3565197"/>
            <a:ext cx="8520600" cy="1925700"/>
          </a:xfrm>
          <a:prstGeom prst="rect">
            <a:avLst/>
          </a:prstGeom>
        </p:spPr>
        <p:txBody>
          <a:bodyPr anchorCtr="0" anchor="t" bIns="91425" lIns="91425" rIns="91425" tIns="91425">
            <a:noAutofit/>
          </a:bodyPr>
          <a:lstStyle/>
          <a:p>
            <a:pPr lvl="0" rtl="0" algn="r">
              <a:spcBef>
                <a:spcPts val="0"/>
              </a:spcBef>
              <a:buNone/>
            </a:pPr>
            <a:r>
              <a:rPr lang="en" sz="3500">
                <a:solidFill>
                  <a:srgbClr val="FFFFFF"/>
                </a:solidFill>
              </a:rPr>
              <a:t>Enterprise Asset Management</a:t>
            </a:r>
          </a:p>
          <a:p>
            <a:pPr lvl="0" rtl="0" algn="r">
              <a:spcBef>
                <a:spcPts val="0"/>
              </a:spcBef>
              <a:buNone/>
            </a:pPr>
            <a:r>
              <a:rPr lang="en" sz="3500">
                <a:solidFill>
                  <a:srgbClr val="FFFFFF"/>
                </a:solidFill>
              </a:rPr>
              <a:t> for Critical Assets subject to </a:t>
            </a:r>
          </a:p>
          <a:p>
            <a:pPr lvl="0" rtl="0" algn="r">
              <a:spcBef>
                <a:spcPts val="0"/>
              </a:spcBef>
              <a:buNone/>
            </a:pPr>
            <a:r>
              <a:rPr lang="en" sz="3500">
                <a:solidFill>
                  <a:srgbClr val="FFFFFF"/>
                </a:solidFill>
              </a:rPr>
              <a:t>Uncertain Demand  </a:t>
            </a:r>
          </a:p>
        </p:txBody>
      </p:sp>
      <p:sp>
        <p:nvSpPr>
          <p:cNvPr id="55" name="Shape 55"/>
          <p:cNvSpPr txBox="1"/>
          <p:nvPr>
            <p:ph idx="4294967295" type="body"/>
          </p:nvPr>
        </p:nvSpPr>
        <p:spPr>
          <a:xfrm>
            <a:off x="2489800" y="5385775"/>
            <a:ext cx="6258000" cy="486000"/>
          </a:xfrm>
          <a:prstGeom prst="rect">
            <a:avLst/>
          </a:prstGeom>
        </p:spPr>
        <p:txBody>
          <a:bodyPr anchorCtr="0" anchor="t" bIns="91425" lIns="91425" rIns="91425" tIns="91425">
            <a:noAutofit/>
          </a:bodyPr>
          <a:lstStyle/>
          <a:p>
            <a:pPr lvl="0" rtl="0" algn="r">
              <a:spcBef>
                <a:spcPts val="0"/>
              </a:spcBef>
              <a:buNone/>
            </a:pPr>
            <a:r>
              <a:rPr b="1" lang="en" sz="1600" u="sng">
                <a:solidFill>
                  <a:srgbClr val="FFFFFF"/>
                </a:solidFill>
                <a:latin typeface="Varela"/>
                <a:ea typeface="Varela"/>
                <a:cs typeface="Varela"/>
                <a:sym typeface="Varela"/>
              </a:rPr>
              <a:t>N</a:t>
            </a:r>
            <a:r>
              <a:rPr lang="en" sz="1600">
                <a:solidFill>
                  <a:srgbClr val="FFFFFF"/>
                </a:solidFill>
                <a:latin typeface="Varela"/>
                <a:ea typeface="Varela"/>
                <a:cs typeface="Varela"/>
                <a:sym typeface="Varela"/>
              </a:rPr>
              <a:t>orence Tan | </a:t>
            </a:r>
            <a:r>
              <a:rPr b="1" lang="en" sz="1600" u="sng">
                <a:solidFill>
                  <a:srgbClr val="FFFFFF"/>
                </a:solidFill>
                <a:latin typeface="Varela"/>
                <a:ea typeface="Varela"/>
                <a:cs typeface="Varela"/>
                <a:sym typeface="Varela"/>
              </a:rPr>
              <a:t>E</a:t>
            </a:r>
            <a:r>
              <a:rPr lang="en" sz="1600">
                <a:solidFill>
                  <a:srgbClr val="FFFFFF"/>
                </a:solidFill>
                <a:latin typeface="Varela"/>
                <a:ea typeface="Varela"/>
                <a:cs typeface="Varela"/>
                <a:sym typeface="Varela"/>
              </a:rPr>
              <a:t>van Heath | </a:t>
            </a:r>
            <a:r>
              <a:rPr b="1" lang="en" sz="1600" u="sng">
                <a:solidFill>
                  <a:srgbClr val="FFFFFF"/>
                </a:solidFill>
                <a:latin typeface="Varela"/>
                <a:ea typeface="Varela"/>
                <a:cs typeface="Varela"/>
                <a:sym typeface="Varela"/>
              </a:rPr>
              <a:t>E</a:t>
            </a:r>
            <a:r>
              <a:rPr lang="en" sz="1600">
                <a:solidFill>
                  <a:srgbClr val="FFFFFF"/>
                </a:solidFill>
                <a:latin typeface="Varela"/>
                <a:ea typeface="Varela"/>
                <a:cs typeface="Varela"/>
                <a:sym typeface="Varela"/>
              </a:rPr>
              <a:t>rnesto Aguilar | </a:t>
            </a:r>
            <a:r>
              <a:rPr b="1" lang="en" sz="1600" u="sng">
                <a:solidFill>
                  <a:srgbClr val="FFFFFF"/>
                </a:solidFill>
                <a:latin typeface="Varela"/>
                <a:ea typeface="Varela"/>
                <a:cs typeface="Varela"/>
                <a:sym typeface="Varela"/>
              </a:rPr>
              <a:t>W</a:t>
            </a:r>
            <a:r>
              <a:rPr lang="en" sz="1600">
                <a:solidFill>
                  <a:srgbClr val="FFFFFF"/>
                </a:solidFill>
                <a:latin typeface="Varela"/>
                <a:ea typeface="Varela"/>
                <a:cs typeface="Varela"/>
                <a:sym typeface="Varela"/>
              </a:rPr>
              <a:t>ilfredo Aleman</a:t>
            </a:r>
          </a:p>
          <a:p>
            <a:pPr lvl="0" rtl="0" algn="r">
              <a:spcBef>
                <a:spcPts val="0"/>
              </a:spcBef>
              <a:buNone/>
            </a:pPr>
            <a:r>
              <a:t/>
            </a:r>
            <a:endParaRPr sz="1600">
              <a:solidFill>
                <a:srgbClr val="FFFFFF"/>
              </a:solidFill>
              <a:latin typeface="Varela"/>
              <a:ea typeface="Varela"/>
              <a:cs typeface="Varela"/>
              <a:sym typeface="Varela"/>
            </a:endParaRPr>
          </a:p>
        </p:txBody>
      </p:sp>
      <p:sp>
        <p:nvSpPr>
          <p:cNvPr id="56" name="Shape 5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p:nvPr/>
        </p:nvSpPr>
        <p:spPr>
          <a:xfrm>
            <a:off x="1524400" y="3588225"/>
            <a:ext cx="7263300" cy="25551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4" name="Shape 184"/>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Challenge 1: Lack of Demand Data</a:t>
            </a:r>
          </a:p>
        </p:txBody>
      </p:sp>
      <p:sp>
        <p:nvSpPr>
          <p:cNvPr id="185" name="Shape 185"/>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6" name="Shape 186"/>
          <p:cNvPicPr preferRelativeResize="0"/>
          <p:nvPr/>
        </p:nvPicPr>
        <p:blipFill>
          <a:blip r:embed="rId3">
            <a:alphaModFix/>
          </a:blip>
          <a:stretch>
            <a:fillRect/>
          </a:stretch>
        </p:blipFill>
        <p:spPr>
          <a:xfrm>
            <a:off x="1657470" y="1472675"/>
            <a:ext cx="748536" cy="538868"/>
          </a:xfrm>
          <a:prstGeom prst="rect">
            <a:avLst/>
          </a:prstGeom>
          <a:noFill/>
          <a:ln>
            <a:noFill/>
          </a:ln>
        </p:spPr>
      </p:pic>
      <p:pic>
        <p:nvPicPr>
          <p:cNvPr id="187" name="Shape 187"/>
          <p:cNvPicPr preferRelativeResize="0"/>
          <p:nvPr/>
        </p:nvPicPr>
        <p:blipFill>
          <a:blip r:embed="rId4">
            <a:alphaModFix/>
          </a:blip>
          <a:stretch>
            <a:fillRect/>
          </a:stretch>
        </p:blipFill>
        <p:spPr>
          <a:xfrm>
            <a:off x="1647995" y="2011544"/>
            <a:ext cx="767486" cy="600649"/>
          </a:xfrm>
          <a:prstGeom prst="rect">
            <a:avLst/>
          </a:prstGeom>
          <a:noFill/>
          <a:ln>
            <a:noFill/>
          </a:ln>
        </p:spPr>
      </p:pic>
      <p:pic>
        <p:nvPicPr>
          <p:cNvPr id="188" name="Shape 188"/>
          <p:cNvPicPr preferRelativeResize="0"/>
          <p:nvPr/>
        </p:nvPicPr>
        <p:blipFill>
          <a:blip r:embed="rId5">
            <a:alphaModFix/>
          </a:blip>
          <a:stretch>
            <a:fillRect/>
          </a:stretch>
        </p:blipFill>
        <p:spPr>
          <a:xfrm>
            <a:off x="1624311" y="2612198"/>
            <a:ext cx="814862" cy="562894"/>
          </a:xfrm>
          <a:prstGeom prst="rect">
            <a:avLst/>
          </a:prstGeom>
          <a:noFill/>
          <a:ln>
            <a:noFill/>
          </a:ln>
        </p:spPr>
      </p:pic>
      <p:sp>
        <p:nvSpPr>
          <p:cNvPr id="189" name="Shape 189"/>
          <p:cNvSpPr/>
          <p:nvPr/>
        </p:nvSpPr>
        <p:spPr>
          <a:xfrm rot="-1815273">
            <a:off x="2428634" y="2634494"/>
            <a:ext cx="656752" cy="190112"/>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rot="-1857">
            <a:off x="2471948" y="2211950"/>
            <a:ext cx="555300" cy="1935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flipH="1" rot="-8984727">
            <a:off x="2428634" y="1810820"/>
            <a:ext cx="656752" cy="190112"/>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rot="-2401">
            <a:off x="4504649" y="2045550"/>
            <a:ext cx="1288800" cy="5016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193" name="Shape 193"/>
          <p:cNvPicPr preferRelativeResize="0"/>
          <p:nvPr/>
        </p:nvPicPr>
        <p:blipFill>
          <a:blip r:embed="rId6">
            <a:alphaModFix/>
          </a:blip>
          <a:stretch>
            <a:fillRect/>
          </a:stretch>
        </p:blipFill>
        <p:spPr>
          <a:xfrm>
            <a:off x="3157824" y="1835200"/>
            <a:ext cx="1180275" cy="1117776"/>
          </a:xfrm>
          <a:prstGeom prst="rect">
            <a:avLst/>
          </a:prstGeom>
          <a:noFill/>
          <a:ln>
            <a:noFill/>
          </a:ln>
        </p:spPr>
      </p:pic>
      <p:sp>
        <p:nvSpPr>
          <p:cNvPr id="194" name="Shape 194"/>
          <p:cNvSpPr txBox="1"/>
          <p:nvPr/>
        </p:nvSpPr>
        <p:spPr>
          <a:xfrm>
            <a:off x="4381662" y="1801250"/>
            <a:ext cx="1363500" cy="332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Varela"/>
                <a:ea typeface="Varela"/>
                <a:cs typeface="Varela"/>
                <a:sym typeface="Varela"/>
              </a:rPr>
              <a:t>Exports</a:t>
            </a:r>
          </a:p>
        </p:txBody>
      </p:sp>
      <p:pic>
        <p:nvPicPr>
          <p:cNvPr id="195" name="Shape 195"/>
          <p:cNvPicPr preferRelativeResize="0"/>
          <p:nvPr/>
        </p:nvPicPr>
        <p:blipFill>
          <a:blip r:embed="rId7">
            <a:alphaModFix/>
          </a:blip>
          <a:stretch>
            <a:fillRect/>
          </a:stretch>
        </p:blipFill>
        <p:spPr>
          <a:xfrm>
            <a:off x="5995149" y="1608427"/>
            <a:ext cx="685312" cy="746349"/>
          </a:xfrm>
          <a:prstGeom prst="rect">
            <a:avLst/>
          </a:prstGeom>
          <a:noFill/>
          <a:ln>
            <a:noFill/>
          </a:ln>
        </p:spPr>
      </p:pic>
      <p:pic>
        <p:nvPicPr>
          <p:cNvPr id="196" name="Shape 196"/>
          <p:cNvPicPr preferRelativeResize="0"/>
          <p:nvPr/>
        </p:nvPicPr>
        <p:blipFill>
          <a:blip r:embed="rId7">
            <a:alphaModFix/>
          </a:blip>
          <a:stretch>
            <a:fillRect/>
          </a:stretch>
        </p:blipFill>
        <p:spPr>
          <a:xfrm>
            <a:off x="6327087" y="1868437"/>
            <a:ext cx="685312" cy="746349"/>
          </a:xfrm>
          <a:prstGeom prst="rect">
            <a:avLst/>
          </a:prstGeom>
          <a:noFill/>
          <a:ln>
            <a:noFill/>
          </a:ln>
        </p:spPr>
      </p:pic>
      <p:pic>
        <p:nvPicPr>
          <p:cNvPr id="197" name="Shape 197"/>
          <p:cNvPicPr preferRelativeResize="0"/>
          <p:nvPr/>
        </p:nvPicPr>
        <p:blipFill>
          <a:blip r:embed="rId7">
            <a:alphaModFix/>
          </a:blip>
          <a:stretch>
            <a:fillRect/>
          </a:stretch>
        </p:blipFill>
        <p:spPr>
          <a:xfrm>
            <a:off x="6048549" y="2258452"/>
            <a:ext cx="685312" cy="746349"/>
          </a:xfrm>
          <a:prstGeom prst="rect">
            <a:avLst/>
          </a:prstGeom>
          <a:noFill/>
          <a:ln>
            <a:noFill/>
          </a:ln>
        </p:spPr>
      </p:pic>
      <p:sp>
        <p:nvSpPr>
          <p:cNvPr id="198" name="Shape 198"/>
          <p:cNvSpPr txBox="1"/>
          <p:nvPr/>
        </p:nvSpPr>
        <p:spPr>
          <a:xfrm>
            <a:off x="6258141" y="1019348"/>
            <a:ext cx="2138100" cy="4050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Varela"/>
                <a:ea typeface="Varela"/>
                <a:cs typeface="Varela"/>
                <a:sym typeface="Varela"/>
              </a:rPr>
              <a:t>Maintenance</a:t>
            </a:r>
          </a:p>
        </p:txBody>
      </p:sp>
      <p:pic>
        <p:nvPicPr>
          <p:cNvPr id="199" name="Shape 199"/>
          <p:cNvPicPr preferRelativeResize="0"/>
          <p:nvPr/>
        </p:nvPicPr>
        <p:blipFill>
          <a:blip r:embed="rId8">
            <a:alphaModFix/>
          </a:blip>
          <a:stretch>
            <a:fillRect/>
          </a:stretch>
        </p:blipFill>
        <p:spPr>
          <a:xfrm>
            <a:off x="7553174" y="1630125"/>
            <a:ext cx="1180275" cy="1363499"/>
          </a:xfrm>
          <a:prstGeom prst="rect">
            <a:avLst/>
          </a:prstGeom>
          <a:noFill/>
          <a:ln>
            <a:noFill/>
          </a:ln>
        </p:spPr>
      </p:pic>
      <p:sp>
        <p:nvSpPr>
          <p:cNvPr id="200" name="Shape 200"/>
          <p:cNvSpPr/>
          <p:nvPr/>
        </p:nvSpPr>
        <p:spPr>
          <a:xfrm rot="-2692">
            <a:off x="7157524" y="2063475"/>
            <a:ext cx="383100" cy="4968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5864950" y="1391625"/>
            <a:ext cx="2922600" cy="18597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202" name="Shape 202"/>
          <p:cNvPicPr preferRelativeResize="0"/>
          <p:nvPr/>
        </p:nvPicPr>
        <p:blipFill>
          <a:blip r:embed="rId9">
            <a:alphaModFix/>
          </a:blip>
          <a:stretch>
            <a:fillRect/>
          </a:stretch>
        </p:blipFill>
        <p:spPr>
          <a:xfrm>
            <a:off x="4284412" y="3775575"/>
            <a:ext cx="1685025" cy="1685025"/>
          </a:xfrm>
          <a:prstGeom prst="rect">
            <a:avLst/>
          </a:prstGeom>
          <a:noFill/>
          <a:ln>
            <a:noFill/>
          </a:ln>
        </p:spPr>
      </p:pic>
      <p:pic>
        <p:nvPicPr>
          <p:cNvPr id="203" name="Shape 203"/>
          <p:cNvPicPr preferRelativeResize="0"/>
          <p:nvPr/>
        </p:nvPicPr>
        <p:blipFill>
          <a:blip r:embed="rId3">
            <a:alphaModFix/>
          </a:blip>
          <a:stretch>
            <a:fillRect/>
          </a:stretch>
        </p:blipFill>
        <p:spPr>
          <a:xfrm>
            <a:off x="1657470" y="3834875"/>
            <a:ext cx="748536" cy="538868"/>
          </a:xfrm>
          <a:prstGeom prst="rect">
            <a:avLst/>
          </a:prstGeom>
          <a:noFill/>
          <a:ln>
            <a:noFill/>
          </a:ln>
        </p:spPr>
      </p:pic>
      <p:pic>
        <p:nvPicPr>
          <p:cNvPr id="204" name="Shape 204"/>
          <p:cNvPicPr preferRelativeResize="0"/>
          <p:nvPr/>
        </p:nvPicPr>
        <p:blipFill>
          <a:blip r:embed="rId4">
            <a:alphaModFix/>
          </a:blip>
          <a:stretch>
            <a:fillRect/>
          </a:stretch>
        </p:blipFill>
        <p:spPr>
          <a:xfrm>
            <a:off x="1647995" y="4373744"/>
            <a:ext cx="767486" cy="600649"/>
          </a:xfrm>
          <a:prstGeom prst="rect">
            <a:avLst/>
          </a:prstGeom>
          <a:noFill/>
          <a:ln>
            <a:noFill/>
          </a:ln>
        </p:spPr>
      </p:pic>
      <p:pic>
        <p:nvPicPr>
          <p:cNvPr id="205" name="Shape 205"/>
          <p:cNvPicPr preferRelativeResize="0"/>
          <p:nvPr/>
        </p:nvPicPr>
        <p:blipFill>
          <a:blip r:embed="rId5">
            <a:alphaModFix/>
          </a:blip>
          <a:stretch>
            <a:fillRect/>
          </a:stretch>
        </p:blipFill>
        <p:spPr>
          <a:xfrm>
            <a:off x="1624311" y="4974398"/>
            <a:ext cx="814862" cy="562894"/>
          </a:xfrm>
          <a:prstGeom prst="rect">
            <a:avLst/>
          </a:prstGeom>
          <a:noFill/>
          <a:ln>
            <a:noFill/>
          </a:ln>
        </p:spPr>
      </p:pic>
      <p:sp>
        <p:nvSpPr>
          <p:cNvPr id="206" name="Shape 206"/>
          <p:cNvSpPr/>
          <p:nvPr/>
        </p:nvSpPr>
        <p:spPr>
          <a:xfrm rot="-1002951">
            <a:off x="2471116" y="5002759"/>
            <a:ext cx="1388263" cy="190097"/>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rot="-1558">
            <a:off x="2471951" y="4574000"/>
            <a:ext cx="1324200" cy="1935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flipH="1" rot="-9797049">
            <a:off x="2471116" y="4164559"/>
            <a:ext cx="1388263" cy="190097"/>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txBox="1"/>
          <p:nvPr/>
        </p:nvSpPr>
        <p:spPr>
          <a:xfrm>
            <a:off x="4057887" y="5420275"/>
            <a:ext cx="2138100" cy="8100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SAP Support for</a:t>
            </a:r>
            <a:br>
              <a:rPr b="1" lang="en" sz="1600">
                <a:latin typeface="Varela"/>
                <a:ea typeface="Varela"/>
                <a:cs typeface="Varela"/>
                <a:sym typeface="Varela"/>
              </a:rPr>
            </a:br>
            <a:r>
              <a:rPr b="1" lang="en" sz="1600">
                <a:latin typeface="Varela"/>
                <a:ea typeface="Varela"/>
                <a:cs typeface="Varela"/>
                <a:sym typeface="Varela"/>
              </a:rPr>
              <a:t>Flight Operations</a:t>
            </a:r>
          </a:p>
        </p:txBody>
      </p:sp>
      <p:sp>
        <p:nvSpPr>
          <p:cNvPr id="210" name="Shape 210"/>
          <p:cNvSpPr/>
          <p:nvPr/>
        </p:nvSpPr>
        <p:spPr>
          <a:xfrm rot="-2775">
            <a:off x="6181049" y="4483950"/>
            <a:ext cx="1114800" cy="5016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11" name="Shape 211"/>
          <p:cNvSpPr txBox="1"/>
          <p:nvPr/>
        </p:nvSpPr>
        <p:spPr>
          <a:xfrm>
            <a:off x="5981862" y="4239650"/>
            <a:ext cx="1363500" cy="332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Varela"/>
                <a:ea typeface="Varela"/>
                <a:cs typeface="Varela"/>
                <a:sym typeface="Varela"/>
              </a:rPr>
              <a:t>Reads</a:t>
            </a:r>
          </a:p>
        </p:txBody>
      </p:sp>
      <p:pic>
        <p:nvPicPr>
          <p:cNvPr id="212" name="Shape 212"/>
          <p:cNvPicPr preferRelativeResize="0"/>
          <p:nvPr/>
        </p:nvPicPr>
        <p:blipFill>
          <a:blip r:embed="rId8">
            <a:alphaModFix/>
          </a:blip>
          <a:stretch>
            <a:fillRect/>
          </a:stretch>
        </p:blipFill>
        <p:spPr>
          <a:xfrm>
            <a:off x="7324574" y="3916125"/>
            <a:ext cx="1180275" cy="1363499"/>
          </a:xfrm>
          <a:prstGeom prst="rect">
            <a:avLst/>
          </a:prstGeom>
          <a:noFill/>
          <a:ln>
            <a:noFill/>
          </a:ln>
        </p:spPr>
      </p:pic>
      <p:sp>
        <p:nvSpPr>
          <p:cNvPr id="213" name="Shape 213"/>
          <p:cNvSpPr txBox="1"/>
          <p:nvPr/>
        </p:nvSpPr>
        <p:spPr>
          <a:xfrm>
            <a:off x="1409200" y="5591350"/>
            <a:ext cx="2695800" cy="4050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Operations Planning</a:t>
            </a:r>
          </a:p>
        </p:txBody>
      </p:sp>
      <p:sp>
        <p:nvSpPr>
          <p:cNvPr id="214" name="Shape 214"/>
          <p:cNvSpPr txBox="1"/>
          <p:nvPr/>
        </p:nvSpPr>
        <p:spPr>
          <a:xfrm>
            <a:off x="6941212" y="5474500"/>
            <a:ext cx="1947000" cy="4050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Maintenance</a:t>
            </a:r>
          </a:p>
        </p:txBody>
      </p:sp>
      <p:sp>
        <p:nvSpPr>
          <p:cNvPr id="215" name="Shape 215"/>
          <p:cNvSpPr/>
          <p:nvPr/>
        </p:nvSpPr>
        <p:spPr>
          <a:xfrm>
            <a:off x="51400" y="1991000"/>
            <a:ext cx="1363500" cy="524700"/>
          </a:xfrm>
          <a:prstGeom prst="chevron">
            <a:avLst>
              <a:gd fmla="val 50000" name="adj"/>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1800">
                <a:solidFill>
                  <a:srgbClr val="FFFFFF"/>
                </a:solidFill>
                <a:latin typeface="Varela"/>
                <a:ea typeface="Varela"/>
                <a:cs typeface="Varela"/>
                <a:sym typeface="Varela"/>
              </a:rPr>
              <a:t>as-is</a:t>
            </a:r>
          </a:p>
        </p:txBody>
      </p:sp>
      <p:sp>
        <p:nvSpPr>
          <p:cNvPr id="216" name="Shape 216"/>
          <p:cNvSpPr txBox="1"/>
          <p:nvPr/>
        </p:nvSpPr>
        <p:spPr>
          <a:xfrm>
            <a:off x="1637800" y="1019350"/>
            <a:ext cx="2695800" cy="4050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Varela"/>
                <a:ea typeface="Varela"/>
                <a:cs typeface="Varela"/>
                <a:sym typeface="Varela"/>
              </a:rPr>
              <a:t>Operations Planning</a:t>
            </a:r>
          </a:p>
        </p:txBody>
      </p:sp>
      <p:sp>
        <p:nvSpPr>
          <p:cNvPr id="217" name="Shape 217"/>
          <p:cNvSpPr/>
          <p:nvPr/>
        </p:nvSpPr>
        <p:spPr>
          <a:xfrm>
            <a:off x="1524400" y="1391625"/>
            <a:ext cx="2922600" cy="18597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18" name="Shape 218"/>
          <p:cNvSpPr/>
          <p:nvPr/>
        </p:nvSpPr>
        <p:spPr>
          <a:xfrm>
            <a:off x="51400" y="4615400"/>
            <a:ext cx="1363500" cy="524700"/>
          </a:xfrm>
          <a:prstGeom prst="chevron">
            <a:avLst>
              <a:gd fmla="val 50000"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Varela"/>
                <a:ea typeface="Varela"/>
                <a:cs typeface="Varela"/>
                <a:sym typeface="Varela"/>
              </a:rPr>
              <a:t>to-be</a:t>
            </a:r>
          </a:p>
        </p:txBody>
      </p:sp>
      <p:cxnSp>
        <p:nvCxnSpPr>
          <p:cNvPr id="219" name="Shape 219"/>
          <p:cNvCxnSpPr/>
          <p:nvPr/>
        </p:nvCxnSpPr>
        <p:spPr>
          <a:xfrm>
            <a:off x="218650" y="3432325"/>
            <a:ext cx="8637000" cy="0"/>
          </a:xfrm>
          <a:prstGeom prst="straightConnector1">
            <a:avLst/>
          </a:prstGeom>
          <a:noFill/>
          <a:ln cap="flat" cmpd="sng" w="19050">
            <a:solidFill>
              <a:schemeClr val="dk2"/>
            </a:solidFill>
            <a:prstDash val="dash"/>
            <a:round/>
            <a:headEnd len="lg" w="lg" type="none"/>
            <a:tailEnd len="lg" w="lg" type="none"/>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Challenge 1: Diagram</a:t>
            </a:r>
          </a:p>
        </p:txBody>
      </p:sp>
      <p:sp>
        <p:nvSpPr>
          <p:cNvPr id="225" name="Shape 225"/>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26" name="Shape 226"/>
          <p:cNvPicPr preferRelativeResize="0"/>
          <p:nvPr/>
        </p:nvPicPr>
        <p:blipFill>
          <a:blip r:embed="rId3">
            <a:alphaModFix/>
          </a:blip>
          <a:stretch>
            <a:fillRect/>
          </a:stretch>
        </p:blipFill>
        <p:spPr>
          <a:xfrm>
            <a:off x="666625" y="4225300"/>
            <a:ext cx="2990850" cy="1676400"/>
          </a:xfrm>
          <a:prstGeom prst="rect">
            <a:avLst/>
          </a:prstGeom>
          <a:noFill/>
          <a:ln>
            <a:noFill/>
          </a:ln>
        </p:spPr>
      </p:pic>
      <p:pic>
        <p:nvPicPr>
          <p:cNvPr id="227" name="Shape 227"/>
          <p:cNvPicPr preferRelativeResize="0"/>
          <p:nvPr/>
        </p:nvPicPr>
        <p:blipFill rotWithShape="1">
          <a:blip r:embed="rId4">
            <a:alphaModFix/>
          </a:blip>
          <a:srcRect b="1980" l="0" r="0" t="0"/>
          <a:stretch/>
        </p:blipFill>
        <p:spPr>
          <a:xfrm>
            <a:off x="4264200" y="1368762"/>
            <a:ext cx="3638550" cy="3968075"/>
          </a:xfrm>
          <a:prstGeom prst="rect">
            <a:avLst/>
          </a:prstGeom>
          <a:noFill/>
          <a:ln>
            <a:noFill/>
          </a:ln>
        </p:spPr>
      </p:pic>
      <p:sp>
        <p:nvSpPr>
          <p:cNvPr id="228" name="Shape 228"/>
          <p:cNvSpPr/>
          <p:nvPr/>
        </p:nvSpPr>
        <p:spPr>
          <a:xfrm>
            <a:off x="5500050" y="3267525"/>
            <a:ext cx="3429600" cy="2405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9" name="Shape 229"/>
          <p:cNvSpPr txBox="1"/>
          <p:nvPr/>
        </p:nvSpPr>
        <p:spPr>
          <a:xfrm>
            <a:off x="457200" y="1295400"/>
            <a:ext cx="3348900" cy="1146300"/>
          </a:xfrm>
          <a:prstGeom prst="rect">
            <a:avLst/>
          </a:prstGeom>
          <a:noFill/>
          <a:ln>
            <a:noFill/>
          </a:ln>
        </p:spPr>
        <p:txBody>
          <a:bodyPr anchorCtr="0" anchor="t" bIns="91425" lIns="91425" rIns="91425" tIns="91425">
            <a:noAutofit/>
          </a:bodyPr>
          <a:lstStyle/>
          <a:p>
            <a:pPr lvl="0" rtl="0">
              <a:spcBef>
                <a:spcPts val="0"/>
              </a:spcBef>
              <a:buNone/>
            </a:pPr>
            <a:r>
              <a:rPr b="1" lang="en" sz="1800" u="sng">
                <a:latin typeface="Varela"/>
                <a:ea typeface="Varela"/>
                <a:cs typeface="Varela"/>
                <a:sym typeface="Varela"/>
              </a:rPr>
              <a:t>C</a:t>
            </a:r>
            <a:r>
              <a:rPr b="1" lang="en" sz="1800" u="sng">
                <a:latin typeface="Varela"/>
                <a:ea typeface="Varela"/>
                <a:cs typeface="Varela"/>
                <a:sym typeface="Varela"/>
              </a:rPr>
              <a:t>urrent process</a:t>
            </a:r>
            <a:r>
              <a:rPr lang="en" sz="1800">
                <a:latin typeface="Varela"/>
                <a:ea typeface="Varela"/>
                <a:cs typeface="Varela"/>
                <a:sym typeface="Varela"/>
              </a:rPr>
              <a:t>: </a:t>
            </a:r>
            <a:br>
              <a:rPr lang="en" sz="1800">
                <a:latin typeface="Varela"/>
                <a:ea typeface="Varela"/>
                <a:cs typeface="Varela"/>
                <a:sym typeface="Varela"/>
              </a:rPr>
            </a:br>
            <a:r>
              <a:rPr lang="en" sz="1800">
                <a:latin typeface="Varela"/>
                <a:ea typeface="Varela"/>
                <a:cs typeface="Varela"/>
                <a:sym typeface="Varela"/>
              </a:rPr>
              <a:t>Mission planning out of SAP. Operations Planning creates and </a:t>
            </a:r>
            <a:r>
              <a:rPr lang="en" sz="1800">
                <a:solidFill>
                  <a:schemeClr val="dk1"/>
                </a:solidFill>
                <a:latin typeface="Varela"/>
                <a:ea typeface="Varela"/>
                <a:cs typeface="Varela"/>
                <a:sym typeface="Varela"/>
              </a:rPr>
              <a:t>submits </a:t>
            </a:r>
            <a:r>
              <a:rPr lang="en" sz="1800">
                <a:latin typeface="Varela"/>
                <a:ea typeface="Varela"/>
                <a:cs typeface="Varela"/>
                <a:sym typeface="Varela"/>
              </a:rPr>
              <a:t>Excel files to Maintenance.</a:t>
            </a:r>
          </a:p>
        </p:txBody>
      </p:sp>
      <p:sp>
        <p:nvSpPr>
          <p:cNvPr id="230" name="Shape 230"/>
          <p:cNvSpPr txBox="1"/>
          <p:nvPr/>
        </p:nvSpPr>
        <p:spPr>
          <a:xfrm>
            <a:off x="5756550" y="4190525"/>
            <a:ext cx="2563500" cy="1146300"/>
          </a:xfrm>
          <a:prstGeom prst="rect">
            <a:avLst/>
          </a:prstGeom>
          <a:noFill/>
          <a:ln>
            <a:noFill/>
          </a:ln>
        </p:spPr>
        <p:txBody>
          <a:bodyPr anchorCtr="0" anchor="t" bIns="91425" lIns="91425" rIns="91425" tIns="91425">
            <a:noAutofit/>
          </a:bodyPr>
          <a:lstStyle/>
          <a:p>
            <a:pPr lvl="0" rtl="0">
              <a:spcBef>
                <a:spcPts val="0"/>
              </a:spcBef>
              <a:buNone/>
            </a:pPr>
            <a:r>
              <a:rPr b="1" lang="en" sz="1800" u="sng">
                <a:latin typeface="Varela"/>
                <a:ea typeface="Varela"/>
                <a:cs typeface="Varela"/>
                <a:sym typeface="Varela"/>
              </a:rPr>
              <a:t>Proposed process: </a:t>
            </a:r>
            <a:r>
              <a:rPr lang="en" sz="1800">
                <a:latin typeface="Varela"/>
                <a:ea typeface="Varela"/>
                <a:cs typeface="Varela"/>
                <a:sym typeface="Varela"/>
              </a:rPr>
              <a:t>Excel files replaced by Flight Orders maintained in SAP</a:t>
            </a:r>
          </a:p>
        </p:txBody>
      </p:sp>
      <p:sp>
        <p:nvSpPr>
          <p:cNvPr id="231" name="Shape 231"/>
          <p:cNvSpPr/>
          <p:nvPr/>
        </p:nvSpPr>
        <p:spPr>
          <a:xfrm>
            <a:off x="1754613" y="3115124"/>
            <a:ext cx="814873" cy="847173"/>
          </a:xfrm>
          <a:custGeom>
            <a:pathLst>
              <a:path extrusionOk="0" h="6724" w="6957">
                <a:moveTo>
                  <a:pt x="6957" y="3202"/>
                </a:moveTo>
                <a:lnTo>
                  <a:pt x="6947" y="3309"/>
                </a:lnTo>
                <a:lnTo>
                  <a:pt x="6918" y="3415"/>
                </a:lnTo>
                <a:lnTo>
                  <a:pt x="6869" y="3522"/>
                </a:lnTo>
                <a:lnTo>
                  <a:pt x="6792" y="3600"/>
                </a:lnTo>
                <a:lnTo>
                  <a:pt x="3891" y="6559"/>
                </a:lnTo>
                <a:lnTo>
                  <a:pt x="3794" y="6636"/>
                </a:lnTo>
                <a:lnTo>
                  <a:pt x="3697" y="6694"/>
                </a:lnTo>
                <a:lnTo>
                  <a:pt x="3590" y="6714"/>
                </a:lnTo>
                <a:lnTo>
                  <a:pt x="3474" y="6724"/>
                </a:lnTo>
                <a:lnTo>
                  <a:pt x="3367" y="6714"/>
                </a:lnTo>
                <a:lnTo>
                  <a:pt x="3251" y="6694"/>
                </a:lnTo>
                <a:lnTo>
                  <a:pt x="3163" y="6636"/>
                </a:lnTo>
                <a:lnTo>
                  <a:pt x="3076" y="6559"/>
                </a:lnTo>
                <a:lnTo>
                  <a:pt x="166" y="3600"/>
                </a:lnTo>
                <a:lnTo>
                  <a:pt x="88" y="3522"/>
                </a:lnTo>
                <a:lnTo>
                  <a:pt x="39" y="3415"/>
                </a:lnTo>
                <a:lnTo>
                  <a:pt x="10" y="3318"/>
                </a:lnTo>
                <a:lnTo>
                  <a:pt x="1" y="3202"/>
                </a:lnTo>
                <a:lnTo>
                  <a:pt x="10" y="3076"/>
                </a:lnTo>
                <a:lnTo>
                  <a:pt x="39" y="2969"/>
                </a:lnTo>
                <a:lnTo>
                  <a:pt x="88" y="2882"/>
                </a:lnTo>
                <a:lnTo>
                  <a:pt x="166" y="2785"/>
                </a:lnTo>
                <a:lnTo>
                  <a:pt x="495" y="2445"/>
                </a:lnTo>
                <a:lnTo>
                  <a:pt x="583" y="2377"/>
                </a:lnTo>
                <a:lnTo>
                  <a:pt x="689" y="2319"/>
                </a:lnTo>
                <a:lnTo>
                  <a:pt x="786" y="2280"/>
                </a:lnTo>
                <a:lnTo>
                  <a:pt x="913" y="2271"/>
                </a:lnTo>
                <a:lnTo>
                  <a:pt x="1019" y="2280"/>
                </a:lnTo>
                <a:lnTo>
                  <a:pt x="1116" y="2319"/>
                </a:lnTo>
                <a:lnTo>
                  <a:pt x="1223" y="2377"/>
                </a:lnTo>
                <a:lnTo>
                  <a:pt x="1301" y="2445"/>
                </a:lnTo>
                <a:lnTo>
                  <a:pt x="2620" y="3774"/>
                </a:lnTo>
                <a:lnTo>
                  <a:pt x="2620" y="583"/>
                </a:lnTo>
                <a:lnTo>
                  <a:pt x="2630" y="466"/>
                </a:lnTo>
                <a:lnTo>
                  <a:pt x="2659" y="369"/>
                </a:lnTo>
                <a:lnTo>
                  <a:pt x="2717" y="262"/>
                </a:lnTo>
                <a:lnTo>
                  <a:pt x="2785" y="175"/>
                </a:lnTo>
                <a:lnTo>
                  <a:pt x="2882" y="97"/>
                </a:lnTo>
                <a:lnTo>
                  <a:pt x="2979" y="49"/>
                </a:lnTo>
                <a:lnTo>
                  <a:pt x="3086" y="10"/>
                </a:lnTo>
                <a:lnTo>
                  <a:pt x="3192" y="0"/>
                </a:lnTo>
                <a:lnTo>
                  <a:pt x="3765" y="0"/>
                </a:lnTo>
                <a:lnTo>
                  <a:pt x="3881" y="10"/>
                </a:lnTo>
                <a:lnTo>
                  <a:pt x="3978" y="49"/>
                </a:lnTo>
                <a:lnTo>
                  <a:pt x="4075" y="97"/>
                </a:lnTo>
                <a:lnTo>
                  <a:pt x="4163" y="175"/>
                </a:lnTo>
                <a:lnTo>
                  <a:pt x="4240" y="262"/>
                </a:lnTo>
                <a:lnTo>
                  <a:pt x="4289" y="369"/>
                </a:lnTo>
                <a:lnTo>
                  <a:pt x="4327" y="466"/>
                </a:lnTo>
                <a:lnTo>
                  <a:pt x="4337" y="583"/>
                </a:lnTo>
                <a:lnTo>
                  <a:pt x="4337" y="3774"/>
                </a:lnTo>
                <a:lnTo>
                  <a:pt x="5647" y="2445"/>
                </a:lnTo>
                <a:lnTo>
                  <a:pt x="5744" y="2377"/>
                </a:lnTo>
                <a:lnTo>
                  <a:pt x="5831" y="2319"/>
                </a:lnTo>
                <a:lnTo>
                  <a:pt x="5938" y="2280"/>
                </a:lnTo>
                <a:lnTo>
                  <a:pt x="6054" y="2271"/>
                </a:lnTo>
                <a:lnTo>
                  <a:pt x="6161" y="2280"/>
                </a:lnTo>
                <a:lnTo>
                  <a:pt x="6268" y="2319"/>
                </a:lnTo>
                <a:lnTo>
                  <a:pt x="6365" y="2377"/>
                </a:lnTo>
                <a:lnTo>
                  <a:pt x="6452" y="2445"/>
                </a:lnTo>
                <a:lnTo>
                  <a:pt x="6792" y="2785"/>
                </a:lnTo>
                <a:lnTo>
                  <a:pt x="6869" y="2882"/>
                </a:lnTo>
                <a:lnTo>
                  <a:pt x="6918" y="2979"/>
                </a:lnTo>
                <a:lnTo>
                  <a:pt x="6947" y="3076"/>
                </a:lnTo>
                <a:lnTo>
                  <a:pt x="6957" y="3202"/>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rot="10800000">
            <a:off x="6526300" y="3234011"/>
            <a:ext cx="814873" cy="847173"/>
          </a:xfrm>
          <a:custGeom>
            <a:pathLst>
              <a:path extrusionOk="0" h="6724" w="6957">
                <a:moveTo>
                  <a:pt x="6957" y="3202"/>
                </a:moveTo>
                <a:lnTo>
                  <a:pt x="6947" y="3309"/>
                </a:lnTo>
                <a:lnTo>
                  <a:pt x="6918" y="3415"/>
                </a:lnTo>
                <a:lnTo>
                  <a:pt x="6869" y="3522"/>
                </a:lnTo>
                <a:lnTo>
                  <a:pt x="6792" y="3600"/>
                </a:lnTo>
                <a:lnTo>
                  <a:pt x="3891" y="6559"/>
                </a:lnTo>
                <a:lnTo>
                  <a:pt x="3794" y="6636"/>
                </a:lnTo>
                <a:lnTo>
                  <a:pt x="3697" y="6694"/>
                </a:lnTo>
                <a:lnTo>
                  <a:pt x="3590" y="6714"/>
                </a:lnTo>
                <a:lnTo>
                  <a:pt x="3474" y="6724"/>
                </a:lnTo>
                <a:lnTo>
                  <a:pt x="3367" y="6714"/>
                </a:lnTo>
                <a:lnTo>
                  <a:pt x="3251" y="6694"/>
                </a:lnTo>
                <a:lnTo>
                  <a:pt x="3163" y="6636"/>
                </a:lnTo>
                <a:lnTo>
                  <a:pt x="3076" y="6559"/>
                </a:lnTo>
                <a:lnTo>
                  <a:pt x="166" y="3600"/>
                </a:lnTo>
                <a:lnTo>
                  <a:pt x="88" y="3522"/>
                </a:lnTo>
                <a:lnTo>
                  <a:pt x="39" y="3415"/>
                </a:lnTo>
                <a:lnTo>
                  <a:pt x="10" y="3318"/>
                </a:lnTo>
                <a:lnTo>
                  <a:pt x="1" y="3202"/>
                </a:lnTo>
                <a:lnTo>
                  <a:pt x="10" y="3076"/>
                </a:lnTo>
                <a:lnTo>
                  <a:pt x="39" y="2969"/>
                </a:lnTo>
                <a:lnTo>
                  <a:pt x="88" y="2882"/>
                </a:lnTo>
                <a:lnTo>
                  <a:pt x="166" y="2785"/>
                </a:lnTo>
                <a:lnTo>
                  <a:pt x="495" y="2445"/>
                </a:lnTo>
                <a:lnTo>
                  <a:pt x="583" y="2377"/>
                </a:lnTo>
                <a:lnTo>
                  <a:pt x="689" y="2319"/>
                </a:lnTo>
                <a:lnTo>
                  <a:pt x="786" y="2280"/>
                </a:lnTo>
                <a:lnTo>
                  <a:pt x="913" y="2271"/>
                </a:lnTo>
                <a:lnTo>
                  <a:pt x="1019" y="2280"/>
                </a:lnTo>
                <a:lnTo>
                  <a:pt x="1116" y="2319"/>
                </a:lnTo>
                <a:lnTo>
                  <a:pt x="1223" y="2377"/>
                </a:lnTo>
                <a:lnTo>
                  <a:pt x="1301" y="2445"/>
                </a:lnTo>
                <a:lnTo>
                  <a:pt x="2620" y="3774"/>
                </a:lnTo>
                <a:lnTo>
                  <a:pt x="2620" y="583"/>
                </a:lnTo>
                <a:lnTo>
                  <a:pt x="2630" y="466"/>
                </a:lnTo>
                <a:lnTo>
                  <a:pt x="2659" y="369"/>
                </a:lnTo>
                <a:lnTo>
                  <a:pt x="2717" y="262"/>
                </a:lnTo>
                <a:lnTo>
                  <a:pt x="2785" y="175"/>
                </a:lnTo>
                <a:lnTo>
                  <a:pt x="2882" y="97"/>
                </a:lnTo>
                <a:lnTo>
                  <a:pt x="2979" y="49"/>
                </a:lnTo>
                <a:lnTo>
                  <a:pt x="3086" y="10"/>
                </a:lnTo>
                <a:lnTo>
                  <a:pt x="3192" y="0"/>
                </a:lnTo>
                <a:lnTo>
                  <a:pt x="3765" y="0"/>
                </a:lnTo>
                <a:lnTo>
                  <a:pt x="3881" y="10"/>
                </a:lnTo>
                <a:lnTo>
                  <a:pt x="3978" y="49"/>
                </a:lnTo>
                <a:lnTo>
                  <a:pt x="4075" y="97"/>
                </a:lnTo>
                <a:lnTo>
                  <a:pt x="4163" y="175"/>
                </a:lnTo>
                <a:lnTo>
                  <a:pt x="4240" y="262"/>
                </a:lnTo>
                <a:lnTo>
                  <a:pt x="4289" y="369"/>
                </a:lnTo>
                <a:lnTo>
                  <a:pt x="4327" y="466"/>
                </a:lnTo>
                <a:lnTo>
                  <a:pt x="4337" y="583"/>
                </a:lnTo>
                <a:lnTo>
                  <a:pt x="4337" y="3774"/>
                </a:lnTo>
                <a:lnTo>
                  <a:pt x="5647" y="2445"/>
                </a:lnTo>
                <a:lnTo>
                  <a:pt x="5744" y="2377"/>
                </a:lnTo>
                <a:lnTo>
                  <a:pt x="5831" y="2319"/>
                </a:lnTo>
                <a:lnTo>
                  <a:pt x="5938" y="2280"/>
                </a:lnTo>
                <a:lnTo>
                  <a:pt x="6054" y="2271"/>
                </a:lnTo>
                <a:lnTo>
                  <a:pt x="6161" y="2280"/>
                </a:lnTo>
                <a:lnTo>
                  <a:pt x="6268" y="2319"/>
                </a:lnTo>
                <a:lnTo>
                  <a:pt x="6365" y="2377"/>
                </a:lnTo>
                <a:lnTo>
                  <a:pt x="6452" y="2445"/>
                </a:lnTo>
                <a:lnTo>
                  <a:pt x="6792" y="2785"/>
                </a:lnTo>
                <a:lnTo>
                  <a:pt x="6869" y="2882"/>
                </a:lnTo>
                <a:lnTo>
                  <a:pt x="6918" y="2979"/>
                </a:lnTo>
                <a:lnTo>
                  <a:pt x="6947" y="3076"/>
                </a:lnTo>
                <a:lnTo>
                  <a:pt x="6957" y="3202"/>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Challenge 1: SAP ‘Flight Order’</a:t>
            </a:r>
          </a:p>
        </p:txBody>
      </p:sp>
      <p:sp>
        <p:nvSpPr>
          <p:cNvPr id="238" name="Shape 238"/>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39" name="Shape 239"/>
          <p:cNvPicPr preferRelativeResize="0"/>
          <p:nvPr/>
        </p:nvPicPr>
        <p:blipFill>
          <a:blip r:embed="rId3">
            <a:alphaModFix/>
          </a:blip>
          <a:stretch>
            <a:fillRect/>
          </a:stretch>
        </p:blipFill>
        <p:spPr>
          <a:xfrm>
            <a:off x="2011650" y="945074"/>
            <a:ext cx="5120699" cy="54804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48150" y="136166"/>
            <a:ext cx="8520600" cy="763499"/>
          </a:xfrm>
          <a:prstGeom prst="rect">
            <a:avLst/>
          </a:prstGeom>
        </p:spPr>
        <p:txBody>
          <a:bodyPr anchorCtr="0" anchor="t" bIns="91425" lIns="91425" rIns="91425" tIns="91425">
            <a:noAutofit/>
          </a:bodyPr>
          <a:lstStyle/>
          <a:p>
            <a:pPr lvl="0">
              <a:spcBef>
                <a:spcPts val="0"/>
              </a:spcBef>
              <a:buNone/>
            </a:pPr>
            <a:r>
              <a:rPr lang="en"/>
              <a:t>Challenge 2: Automated update of annual estimates</a:t>
            </a:r>
          </a:p>
        </p:txBody>
      </p:sp>
      <p:graphicFrame>
        <p:nvGraphicFramePr>
          <p:cNvPr id="245" name="Shape 245"/>
          <p:cNvGraphicFramePr/>
          <p:nvPr/>
        </p:nvGraphicFramePr>
        <p:xfrm>
          <a:off x="1923250" y="987050"/>
          <a:ext cx="3000000" cy="3000000"/>
        </p:xfrm>
        <a:graphic>
          <a:graphicData uri="http://schemas.openxmlformats.org/drawingml/2006/table">
            <a:tbl>
              <a:tblPr>
                <a:noFill/>
                <a:tableStyleId>{6A24C375-D441-467D-BCFA-ABAD80B4BC75}</a:tableStyleId>
              </a:tblPr>
              <a:tblGrid>
                <a:gridCol w="3418125"/>
                <a:gridCol w="3418125"/>
              </a:tblGrid>
              <a:tr h="381000">
                <a:tc>
                  <a:txBody>
                    <a:bodyPr>
                      <a:noAutofit/>
                    </a:bodyPr>
                    <a:lstStyle/>
                    <a:p>
                      <a:pPr lvl="0">
                        <a:spcBef>
                          <a:spcPts val="0"/>
                        </a:spcBef>
                        <a:buNone/>
                      </a:pPr>
                      <a:r>
                        <a:rPr b="1" lang="en" sz="1600">
                          <a:latin typeface="Varela"/>
                          <a:ea typeface="Varela"/>
                          <a:cs typeface="Varela"/>
                          <a:sym typeface="Varela"/>
                        </a:rPr>
                        <a:t>Task:</a:t>
                      </a:r>
                    </a:p>
                    <a:p>
                      <a:pPr lvl="0">
                        <a:spcBef>
                          <a:spcPts val="0"/>
                        </a:spcBef>
                        <a:buNone/>
                      </a:pPr>
                      <a:r>
                        <a:rPr lang="en" sz="1600">
                          <a:latin typeface="Varela"/>
                          <a:ea typeface="Varela"/>
                          <a:cs typeface="Varela"/>
                          <a:sym typeface="Varela"/>
                        </a:rPr>
                        <a:t>Propeller Balance</a:t>
                      </a:r>
                    </a:p>
                  </a:txBody>
                  <a:tcPr marT="91425" marB="91425" marR="91425" marL="91425">
                    <a:lnL cap="flat" cmpd="sng" w="19050">
                      <a:solidFill>
                        <a:srgbClr val="4A86E8"/>
                      </a:solidFill>
                      <a:prstDash val="solid"/>
                      <a:round/>
                      <a:headEnd len="med" w="med" type="none"/>
                      <a:tailEnd len="med" w="med" type="none"/>
                    </a:lnL>
                    <a:lnR cap="flat" cmpd="sng" w="19050">
                      <a:solidFill>
                        <a:srgbClr val="4A86E8"/>
                      </a:solidFill>
                      <a:prstDash val="solid"/>
                      <a:round/>
                      <a:headEnd len="med" w="med" type="none"/>
                      <a:tailEnd len="med" w="med" type="none"/>
                    </a:lnR>
                    <a:lnT cap="flat" cmpd="sng" w="19050">
                      <a:solidFill>
                        <a:srgbClr val="4A86E8"/>
                      </a:solidFill>
                      <a:prstDash val="solid"/>
                      <a:round/>
                      <a:headEnd len="med" w="med" type="none"/>
                      <a:tailEnd len="med" w="med" type="none"/>
                    </a:lnT>
                    <a:lnB cap="flat" cmpd="sng" w="19050">
                      <a:solidFill>
                        <a:srgbClr val="4A86E8"/>
                      </a:solidFill>
                      <a:prstDash val="solid"/>
                      <a:round/>
                      <a:headEnd len="med" w="med" type="none"/>
                      <a:tailEnd len="med" w="med" type="none"/>
                    </a:lnB>
                    <a:solidFill>
                      <a:srgbClr val="CFE2F3"/>
                    </a:solidFill>
                  </a:tcPr>
                </a:tc>
                <a:tc>
                  <a:txBody>
                    <a:bodyPr>
                      <a:noAutofit/>
                    </a:bodyPr>
                    <a:lstStyle/>
                    <a:p>
                      <a:pPr lvl="0">
                        <a:spcBef>
                          <a:spcPts val="0"/>
                        </a:spcBef>
                        <a:buNone/>
                      </a:pPr>
                      <a:r>
                        <a:rPr b="1" lang="en" sz="1600">
                          <a:latin typeface="Varela"/>
                          <a:ea typeface="Varela"/>
                          <a:cs typeface="Varela"/>
                          <a:sym typeface="Varela"/>
                        </a:rPr>
                        <a:t>Measuring Point:</a:t>
                      </a:r>
                    </a:p>
                    <a:p>
                      <a:pPr lvl="0">
                        <a:spcBef>
                          <a:spcPts val="0"/>
                        </a:spcBef>
                        <a:buNone/>
                      </a:pPr>
                      <a:r>
                        <a:rPr lang="en" sz="1600">
                          <a:latin typeface="Varela"/>
                          <a:ea typeface="Varela"/>
                          <a:cs typeface="Varela"/>
                          <a:sym typeface="Varela"/>
                        </a:rPr>
                        <a:t>Flight Hours</a:t>
                      </a:r>
                    </a:p>
                  </a:txBody>
                  <a:tcPr marT="91425" marB="91425" marR="91425" marL="91425">
                    <a:lnL cap="flat" cmpd="sng" w="19050">
                      <a:solidFill>
                        <a:srgbClr val="4A86E8"/>
                      </a:solidFill>
                      <a:prstDash val="solid"/>
                      <a:round/>
                      <a:headEnd len="med" w="med" type="none"/>
                      <a:tailEnd len="med" w="med" type="none"/>
                    </a:lnL>
                    <a:lnR cap="flat" cmpd="sng" w="19050">
                      <a:solidFill>
                        <a:srgbClr val="4A86E8"/>
                      </a:solidFill>
                      <a:prstDash val="solid"/>
                      <a:round/>
                      <a:headEnd len="med" w="med" type="none"/>
                      <a:tailEnd len="med" w="med" type="none"/>
                    </a:lnR>
                    <a:lnT cap="flat" cmpd="sng" w="19050">
                      <a:solidFill>
                        <a:srgbClr val="4A86E8"/>
                      </a:solidFill>
                      <a:prstDash val="solid"/>
                      <a:round/>
                      <a:headEnd len="med" w="med" type="none"/>
                      <a:tailEnd len="med" w="med" type="none"/>
                    </a:lnT>
                    <a:lnB cap="flat" cmpd="sng" w="19050">
                      <a:solidFill>
                        <a:srgbClr val="4A86E8"/>
                      </a:solidFill>
                      <a:prstDash val="solid"/>
                      <a:round/>
                      <a:headEnd len="med" w="med" type="none"/>
                      <a:tailEnd len="med" w="med" type="none"/>
                    </a:lnB>
                    <a:solidFill>
                      <a:srgbClr val="CFE2F3"/>
                    </a:solidFill>
                  </a:tcPr>
                </a:tc>
              </a:tr>
            </a:tbl>
          </a:graphicData>
        </a:graphic>
      </p:graphicFrame>
      <p:sp>
        <p:nvSpPr>
          <p:cNvPr id="246" name="Shape 246"/>
          <p:cNvSpPr txBox="1"/>
          <p:nvPr/>
        </p:nvSpPr>
        <p:spPr>
          <a:xfrm>
            <a:off x="1923250" y="1829925"/>
            <a:ext cx="7035300" cy="751800"/>
          </a:xfrm>
          <a:prstGeom prst="rect">
            <a:avLst/>
          </a:prstGeom>
          <a:noFill/>
          <a:ln>
            <a:noFill/>
          </a:ln>
        </p:spPr>
        <p:txBody>
          <a:bodyPr anchorCtr="0" anchor="t" bIns="91425" lIns="91425" rIns="91425" tIns="91425">
            <a:noAutofit/>
          </a:bodyPr>
          <a:lstStyle/>
          <a:p>
            <a:pPr indent="-330200" lvl="0" marL="457200" rtl="0">
              <a:spcBef>
                <a:spcPts val="0"/>
              </a:spcBef>
              <a:buSzPct val="100000"/>
              <a:buFont typeface="Varela"/>
              <a:buChar char="●"/>
            </a:pPr>
            <a:r>
              <a:rPr lang="en" sz="1600">
                <a:latin typeface="Varela"/>
                <a:ea typeface="Varela"/>
                <a:cs typeface="Varela"/>
                <a:sym typeface="Varela"/>
              </a:rPr>
              <a:t>T</a:t>
            </a:r>
            <a:r>
              <a:rPr lang="en" sz="1600">
                <a:latin typeface="Varela"/>
                <a:ea typeface="Varela"/>
                <a:cs typeface="Varela"/>
                <a:sym typeface="Varela"/>
              </a:rPr>
              <a:t>ask performed every </a:t>
            </a:r>
            <a:r>
              <a:rPr b="1" lang="en" sz="1600">
                <a:latin typeface="Varela"/>
                <a:ea typeface="Varela"/>
                <a:cs typeface="Varela"/>
                <a:sym typeface="Varela"/>
              </a:rPr>
              <a:t>200 flight hours, </a:t>
            </a:r>
            <a:r>
              <a:rPr lang="en" sz="1600">
                <a:latin typeface="Varela"/>
                <a:ea typeface="Varela"/>
                <a:cs typeface="Varela"/>
                <a:sym typeface="Varela"/>
              </a:rPr>
              <a:t>counter reset to </a:t>
            </a:r>
            <a:r>
              <a:rPr b="1" lang="en" sz="1600">
                <a:latin typeface="Varela"/>
                <a:ea typeface="Varela"/>
                <a:cs typeface="Varela"/>
                <a:sym typeface="Varela"/>
              </a:rPr>
              <a:t>0 hours</a:t>
            </a:r>
          </a:p>
          <a:p>
            <a:pPr indent="-330200" lvl="0" marL="457200" rtl="0">
              <a:spcBef>
                <a:spcPts val="0"/>
              </a:spcBef>
              <a:buSzPct val="100000"/>
              <a:buFont typeface="Varela"/>
              <a:buChar char="●"/>
            </a:pPr>
            <a:r>
              <a:rPr lang="en" sz="1600">
                <a:latin typeface="Varela"/>
                <a:ea typeface="Varela"/>
                <a:cs typeface="Varela"/>
                <a:sym typeface="Varela"/>
              </a:rPr>
              <a:t>Assumption: an aircraft flies </a:t>
            </a:r>
            <a:r>
              <a:rPr b="1" lang="en" sz="1600">
                <a:latin typeface="Varela"/>
                <a:ea typeface="Varela"/>
                <a:cs typeface="Varela"/>
                <a:sym typeface="Varela"/>
              </a:rPr>
              <a:t>600 hours/year</a:t>
            </a:r>
            <a:r>
              <a:rPr lang="en" sz="1600">
                <a:latin typeface="Varela"/>
                <a:ea typeface="Varela"/>
                <a:cs typeface="Varela"/>
                <a:sym typeface="Varela"/>
              </a:rPr>
              <a:t> (annual estimate)</a:t>
            </a:r>
          </a:p>
          <a:p>
            <a:pPr indent="-330200" lvl="0" marL="457200">
              <a:spcBef>
                <a:spcPts val="0"/>
              </a:spcBef>
              <a:buSzPct val="100000"/>
              <a:buFont typeface="Varela"/>
              <a:buChar char="●"/>
            </a:pPr>
            <a:r>
              <a:rPr lang="en" sz="1600">
                <a:latin typeface="Varela"/>
                <a:ea typeface="Varela"/>
                <a:cs typeface="Varela"/>
                <a:sym typeface="Varela"/>
              </a:rPr>
              <a:t>Actual values controlled in </a:t>
            </a:r>
            <a:r>
              <a:rPr b="1" lang="en" sz="1600">
                <a:latin typeface="Varela"/>
                <a:ea typeface="Varela"/>
                <a:cs typeface="Varela"/>
                <a:sym typeface="Varela"/>
              </a:rPr>
              <a:t>measuring documents</a:t>
            </a:r>
          </a:p>
        </p:txBody>
      </p:sp>
      <p:sp>
        <p:nvSpPr>
          <p:cNvPr id="247" name="Shape 24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pSp>
        <p:nvGrpSpPr>
          <p:cNvPr id="248" name="Shape 248"/>
          <p:cNvGrpSpPr/>
          <p:nvPr/>
        </p:nvGrpSpPr>
        <p:grpSpPr>
          <a:xfrm>
            <a:off x="527925" y="2818025"/>
            <a:ext cx="7775400" cy="907975"/>
            <a:chOff x="1061325" y="2665625"/>
            <a:chExt cx="7775400" cy="907975"/>
          </a:xfrm>
        </p:grpSpPr>
        <p:cxnSp>
          <p:nvCxnSpPr>
            <p:cNvPr id="249" name="Shape 249"/>
            <p:cNvCxnSpPr/>
            <p:nvPr/>
          </p:nvCxnSpPr>
          <p:spPr>
            <a:xfrm>
              <a:off x="1061325" y="3417075"/>
              <a:ext cx="7775400" cy="0"/>
            </a:xfrm>
            <a:prstGeom prst="straightConnector1">
              <a:avLst/>
            </a:prstGeom>
            <a:noFill/>
            <a:ln cap="flat" cmpd="sng" w="38100">
              <a:solidFill>
                <a:srgbClr val="4A86E8"/>
              </a:solidFill>
              <a:prstDash val="solid"/>
              <a:round/>
              <a:headEnd len="lg" w="lg" type="none"/>
              <a:tailEnd len="lg" w="lg" type="triangle"/>
            </a:ln>
          </p:spPr>
        </p:cxnSp>
        <p:cxnSp>
          <p:nvCxnSpPr>
            <p:cNvPr id="250" name="Shape 250"/>
            <p:cNvCxnSpPr/>
            <p:nvPr/>
          </p:nvCxnSpPr>
          <p:spPr>
            <a:xfrm>
              <a:off x="1732575" y="3294000"/>
              <a:ext cx="0" cy="279600"/>
            </a:xfrm>
            <a:prstGeom prst="straightConnector1">
              <a:avLst/>
            </a:prstGeom>
            <a:noFill/>
            <a:ln cap="flat" cmpd="sng" w="38100">
              <a:solidFill>
                <a:srgbClr val="4A86E8"/>
              </a:solidFill>
              <a:prstDash val="solid"/>
              <a:round/>
              <a:headEnd len="lg" w="lg" type="none"/>
              <a:tailEnd len="lg" w="lg" type="none"/>
            </a:ln>
          </p:spPr>
        </p:cxnSp>
        <p:cxnSp>
          <p:nvCxnSpPr>
            <p:cNvPr id="251" name="Shape 251"/>
            <p:cNvCxnSpPr/>
            <p:nvPr/>
          </p:nvCxnSpPr>
          <p:spPr>
            <a:xfrm>
              <a:off x="5542700" y="3294000"/>
              <a:ext cx="0" cy="279600"/>
            </a:xfrm>
            <a:prstGeom prst="straightConnector1">
              <a:avLst/>
            </a:prstGeom>
            <a:noFill/>
            <a:ln cap="flat" cmpd="sng" w="38100">
              <a:solidFill>
                <a:srgbClr val="4A86E8"/>
              </a:solidFill>
              <a:prstDash val="solid"/>
              <a:round/>
              <a:headEnd len="lg" w="lg" type="none"/>
              <a:tailEnd len="lg" w="lg" type="none"/>
            </a:ln>
          </p:spPr>
        </p:cxnSp>
        <p:sp>
          <p:nvSpPr>
            <p:cNvPr id="252" name="Shape 252"/>
            <p:cNvSpPr txBox="1"/>
            <p:nvPr/>
          </p:nvSpPr>
          <p:spPr>
            <a:xfrm>
              <a:off x="1222175" y="2665625"/>
              <a:ext cx="973500" cy="3915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April</a:t>
              </a:r>
            </a:p>
            <a:p>
              <a:pPr lvl="0" algn="ctr">
                <a:spcBef>
                  <a:spcPts val="0"/>
                </a:spcBef>
                <a:buNone/>
              </a:pPr>
              <a:r>
                <a:rPr b="1" lang="en" sz="1600">
                  <a:latin typeface="Varela"/>
                  <a:ea typeface="Varela"/>
                  <a:cs typeface="Varela"/>
                  <a:sym typeface="Varela"/>
                </a:rPr>
                <a:t>(Today)</a:t>
              </a:r>
            </a:p>
          </p:txBody>
        </p:sp>
        <p:sp>
          <p:nvSpPr>
            <p:cNvPr id="253" name="Shape 253"/>
            <p:cNvSpPr txBox="1"/>
            <p:nvPr/>
          </p:nvSpPr>
          <p:spPr>
            <a:xfrm>
              <a:off x="4813400" y="2665912"/>
              <a:ext cx="1458600" cy="3915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August</a:t>
              </a:r>
            </a:p>
            <a:p>
              <a:pPr lvl="0" rtl="0" algn="ctr">
                <a:spcBef>
                  <a:spcPts val="0"/>
                </a:spcBef>
                <a:buNone/>
              </a:pPr>
              <a:r>
                <a:rPr b="1" lang="en" sz="1600">
                  <a:latin typeface="Varela"/>
                  <a:ea typeface="Varela"/>
                  <a:cs typeface="Varela"/>
                  <a:sym typeface="Varela"/>
                </a:rPr>
                <a:t>(Scheduled)</a:t>
              </a:r>
            </a:p>
          </p:txBody>
        </p:sp>
      </p:grpSp>
      <p:sp>
        <p:nvSpPr>
          <p:cNvPr id="254" name="Shape 254"/>
          <p:cNvSpPr txBox="1"/>
          <p:nvPr/>
        </p:nvSpPr>
        <p:spPr>
          <a:xfrm>
            <a:off x="316900" y="3963525"/>
            <a:ext cx="8018400" cy="751800"/>
          </a:xfrm>
          <a:prstGeom prst="rect">
            <a:avLst/>
          </a:prstGeom>
          <a:noFill/>
          <a:ln>
            <a:noFill/>
          </a:ln>
        </p:spPr>
        <p:txBody>
          <a:bodyPr anchorCtr="0" anchor="t" bIns="91425" lIns="91425" rIns="91425" tIns="91425">
            <a:noAutofit/>
          </a:bodyPr>
          <a:lstStyle/>
          <a:p>
            <a:pPr indent="-330200" lvl="0" marL="457200" rtl="0">
              <a:spcBef>
                <a:spcPts val="0"/>
              </a:spcBef>
              <a:buSzPct val="100000"/>
              <a:buFont typeface="Varela"/>
              <a:buChar char="●"/>
            </a:pPr>
            <a:r>
              <a:rPr lang="en" sz="1600">
                <a:latin typeface="Varela"/>
                <a:ea typeface="Varela"/>
                <a:cs typeface="Varela"/>
                <a:sym typeface="Varela"/>
              </a:rPr>
              <a:t>What if someone entered the wrong annual estimate (e.g. </a:t>
            </a:r>
            <a:r>
              <a:rPr b="1" lang="en" sz="1600">
                <a:latin typeface="Varela"/>
                <a:ea typeface="Varela"/>
                <a:cs typeface="Varela"/>
                <a:sym typeface="Varela"/>
              </a:rPr>
              <a:t>400 hours/year</a:t>
            </a:r>
            <a:r>
              <a:rPr lang="en" sz="1600">
                <a:latin typeface="Varela"/>
                <a:ea typeface="Varela"/>
                <a:cs typeface="Varela"/>
                <a:sym typeface="Varela"/>
              </a:rPr>
              <a:t>)?</a:t>
            </a:r>
          </a:p>
        </p:txBody>
      </p:sp>
      <p:grpSp>
        <p:nvGrpSpPr>
          <p:cNvPr id="255" name="Shape 255"/>
          <p:cNvGrpSpPr/>
          <p:nvPr/>
        </p:nvGrpSpPr>
        <p:grpSpPr>
          <a:xfrm>
            <a:off x="527925" y="4646825"/>
            <a:ext cx="7775400" cy="907975"/>
            <a:chOff x="1061325" y="4189625"/>
            <a:chExt cx="7775400" cy="907975"/>
          </a:xfrm>
        </p:grpSpPr>
        <p:cxnSp>
          <p:nvCxnSpPr>
            <p:cNvPr id="256" name="Shape 256"/>
            <p:cNvCxnSpPr/>
            <p:nvPr/>
          </p:nvCxnSpPr>
          <p:spPr>
            <a:xfrm>
              <a:off x="1061325" y="4941075"/>
              <a:ext cx="7775400" cy="0"/>
            </a:xfrm>
            <a:prstGeom prst="straightConnector1">
              <a:avLst/>
            </a:prstGeom>
            <a:noFill/>
            <a:ln cap="flat" cmpd="sng" w="38100">
              <a:solidFill>
                <a:srgbClr val="4A86E8"/>
              </a:solidFill>
              <a:prstDash val="solid"/>
              <a:round/>
              <a:headEnd len="lg" w="lg" type="none"/>
              <a:tailEnd len="lg" w="lg" type="triangle"/>
            </a:ln>
          </p:spPr>
        </p:cxnSp>
        <p:cxnSp>
          <p:nvCxnSpPr>
            <p:cNvPr id="257" name="Shape 257"/>
            <p:cNvCxnSpPr/>
            <p:nvPr/>
          </p:nvCxnSpPr>
          <p:spPr>
            <a:xfrm>
              <a:off x="1732575" y="4818000"/>
              <a:ext cx="0" cy="279600"/>
            </a:xfrm>
            <a:prstGeom prst="straightConnector1">
              <a:avLst/>
            </a:prstGeom>
            <a:noFill/>
            <a:ln cap="flat" cmpd="sng" w="38100">
              <a:solidFill>
                <a:srgbClr val="4A86E8"/>
              </a:solidFill>
              <a:prstDash val="solid"/>
              <a:round/>
              <a:headEnd len="lg" w="lg" type="none"/>
              <a:tailEnd len="lg" w="lg" type="none"/>
            </a:ln>
          </p:spPr>
        </p:cxnSp>
        <p:sp>
          <p:nvSpPr>
            <p:cNvPr id="258" name="Shape 258"/>
            <p:cNvSpPr txBox="1"/>
            <p:nvPr/>
          </p:nvSpPr>
          <p:spPr>
            <a:xfrm>
              <a:off x="1222175" y="4189625"/>
              <a:ext cx="973500" cy="3915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April</a:t>
              </a:r>
            </a:p>
            <a:p>
              <a:pPr lvl="0" rtl="0" algn="ctr">
                <a:spcBef>
                  <a:spcPts val="0"/>
                </a:spcBef>
                <a:buNone/>
              </a:pPr>
              <a:r>
                <a:rPr b="1" lang="en" sz="1600">
                  <a:latin typeface="Varela"/>
                  <a:ea typeface="Varela"/>
                  <a:cs typeface="Varela"/>
                  <a:sym typeface="Varela"/>
                </a:rPr>
                <a:t>(Today)</a:t>
              </a:r>
            </a:p>
          </p:txBody>
        </p:sp>
        <p:sp>
          <p:nvSpPr>
            <p:cNvPr id="259" name="Shape 259"/>
            <p:cNvSpPr txBox="1"/>
            <p:nvPr/>
          </p:nvSpPr>
          <p:spPr>
            <a:xfrm>
              <a:off x="6953350" y="4189625"/>
              <a:ext cx="1366800" cy="3915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October</a:t>
              </a:r>
              <a:br>
                <a:rPr b="1" lang="en" sz="1600">
                  <a:latin typeface="Varela"/>
                  <a:ea typeface="Varela"/>
                  <a:cs typeface="Varela"/>
                  <a:sym typeface="Varela"/>
                </a:rPr>
              </a:br>
              <a:r>
                <a:rPr b="1" lang="en" sz="1600">
                  <a:latin typeface="Varela"/>
                  <a:ea typeface="Varela"/>
                  <a:cs typeface="Varela"/>
                  <a:sym typeface="Varela"/>
                </a:rPr>
                <a:t>(Scheduled)</a:t>
              </a:r>
            </a:p>
          </p:txBody>
        </p:sp>
        <p:sp>
          <p:nvSpPr>
            <p:cNvPr id="260" name="Shape 260"/>
            <p:cNvSpPr txBox="1"/>
            <p:nvPr/>
          </p:nvSpPr>
          <p:spPr>
            <a:xfrm>
              <a:off x="4895950" y="4189625"/>
              <a:ext cx="1324200" cy="391500"/>
            </a:xfrm>
            <a:prstGeom prst="rect">
              <a:avLst/>
            </a:prstGeom>
            <a:noFill/>
            <a:ln>
              <a:noFill/>
            </a:ln>
          </p:spPr>
          <p:txBody>
            <a:bodyPr anchorCtr="0" anchor="t" bIns="91425" lIns="91425" rIns="91425" tIns="91425">
              <a:noAutofit/>
            </a:bodyPr>
            <a:lstStyle/>
            <a:p>
              <a:pPr lvl="0" rtl="0" algn="ctr">
                <a:spcBef>
                  <a:spcPts val="0"/>
                </a:spcBef>
                <a:buNone/>
              </a:pPr>
              <a:r>
                <a:rPr b="1" lang="en" sz="1600">
                  <a:latin typeface="Varela"/>
                  <a:ea typeface="Varela"/>
                  <a:cs typeface="Varela"/>
                  <a:sym typeface="Varela"/>
                </a:rPr>
                <a:t>August</a:t>
              </a:r>
            </a:p>
            <a:p>
              <a:pPr lvl="0" rtl="0" algn="ctr">
                <a:spcBef>
                  <a:spcPts val="0"/>
                </a:spcBef>
                <a:buNone/>
              </a:pPr>
              <a:r>
                <a:rPr b="1" lang="en" sz="1600">
                  <a:latin typeface="Varela"/>
                  <a:ea typeface="Varela"/>
                  <a:cs typeface="Varela"/>
                  <a:sym typeface="Varela"/>
                </a:rPr>
                <a:t>(Actual)</a:t>
              </a:r>
            </a:p>
          </p:txBody>
        </p:sp>
        <p:sp>
          <p:nvSpPr>
            <p:cNvPr id="261" name="Shape 261"/>
            <p:cNvSpPr/>
            <p:nvPr/>
          </p:nvSpPr>
          <p:spPr>
            <a:xfrm>
              <a:off x="5556625" y="4888975"/>
              <a:ext cx="2050200" cy="132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2" name="Shape 262"/>
            <p:cNvCxnSpPr/>
            <p:nvPr/>
          </p:nvCxnSpPr>
          <p:spPr>
            <a:xfrm>
              <a:off x="7600100" y="4818000"/>
              <a:ext cx="0" cy="279600"/>
            </a:xfrm>
            <a:prstGeom prst="straightConnector1">
              <a:avLst/>
            </a:prstGeom>
            <a:noFill/>
            <a:ln cap="flat" cmpd="sng" w="38100">
              <a:solidFill>
                <a:srgbClr val="4A86E8"/>
              </a:solidFill>
              <a:prstDash val="solid"/>
              <a:round/>
              <a:headEnd len="lg" w="lg" type="none"/>
              <a:tailEnd len="lg" w="lg" type="none"/>
            </a:ln>
          </p:spPr>
        </p:cxnSp>
        <p:cxnSp>
          <p:nvCxnSpPr>
            <p:cNvPr id="263" name="Shape 263"/>
            <p:cNvCxnSpPr/>
            <p:nvPr/>
          </p:nvCxnSpPr>
          <p:spPr>
            <a:xfrm>
              <a:off x="5542700" y="4818000"/>
              <a:ext cx="0" cy="279600"/>
            </a:xfrm>
            <a:prstGeom prst="straightConnector1">
              <a:avLst/>
            </a:prstGeom>
            <a:noFill/>
            <a:ln cap="flat" cmpd="sng" w="38100">
              <a:solidFill>
                <a:srgbClr val="4A86E8"/>
              </a:solidFill>
              <a:prstDash val="solid"/>
              <a:round/>
              <a:headEnd len="lg" w="lg" type="none"/>
              <a:tailEnd len="lg" w="lg" type="none"/>
            </a:ln>
          </p:spPr>
        </p:cxnSp>
      </p:grpSp>
      <p:sp>
        <p:nvSpPr>
          <p:cNvPr id="264" name="Shape 264"/>
          <p:cNvSpPr txBox="1"/>
          <p:nvPr/>
        </p:nvSpPr>
        <p:spPr>
          <a:xfrm>
            <a:off x="307000" y="5828775"/>
            <a:ext cx="8367300" cy="414000"/>
          </a:xfrm>
          <a:prstGeom prst="rect">
            <a:avLst/>
          </a:prstGeom>
          <a:noFill/>
          <a:ln>
            <a:noFill/>
          </a:ln>
        </p:spPr>
        <p:txBody>
          <a:bodyPr anchorCtr="0" anchor="t" bIns="91425" lIns="91425" rIns="91425" tIns="91425">
            <a:noAutofit/>
          </a:bodyPr>
          <a:lstStyle/>
          <a:p>
            <a:pPr lvl="0" rtl="0">
              <a:spcBef>
                <a:spcPts val="0"/>
              </a:spcBef>
              <a:buNone/>
            </a:pPr>
            <a:r>
              <a:rPr lang="en" sz="1600">
                <a:latin typeface="Varela"/>
                <a:ea typeface="Varela"/>
                <a:cs typeface="Varela"/>
                <a:sym typeface="Varela"/>
              </a:rPr>
              <a:t>So, a</a:t>
            </a:r>
            <a:r>
              <a:rPr lang="en" sz="1600">
                <a:latin typeface="Varela"/>
                <a:ea typeface="Varela"/>
                <a:cs typeface="Varela"/>
                <a:sym typeface="Varela"/>
              </a:rPr>
              <a:t>ccurate annual estimates are crucial in SAP Performance-Based Maintenance</a:t>
            </a:r>
          </a:p>
        </p:txBody>
      </p:sp>
      <p:sp>
        <p:nvSpPr>
          <p:cNvPr id="265" name="Shape 265"/>
          <p:cNvSpPr/>
          <p:nvPr/>
        </p:nvSpPr>
        <p:spPr>
          <a:xfrm>
            <a:off x="203800" y="1076600"/>
            <a:ext cx="1363500" cy="524700"/>
          </a:xfrm>
          <a:prstGeom prst="chevron">
            <a:avLst>
              <a:gd fmla="val 50000" name="adj"/>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Varela"/>
                <a:ea typeface="Varela"/>
                <a:cs typeface="Varela"/>
                <a:sym typeface="Varela"/>
              </a:rPr>
              <a:t>as-is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cxnSp>
        <p:nvCxnSpPr>
          <p:cNvPr id="270" name="Shape 270"/>
          <p:cNvCxnSpPr>
            <a:stCxn id="271" idx="2"/>
            <a:endCxn id="272" idx="0"/>
          </p:cNvCxnSpPr>
          <p:nvPr/>
        </p:nvCxnSpPr>
        <p:spPr>
          <a:xfrm>
            <a:off x="7466900" y="864200"/>
            <a:ext cx="0" cy="1025700"/>
          </a:xfrm>
          <a:prstGeom prst="straightConnector1">
            <a:avLst/>
          </a:prstGeom>
          <a:noFill/>
          <a:ln cap="flat" cmpd="sng" w="9525">
            <a:solidFill>
              <a:schemeClr val="dk2"/>
            </a:solidFill>
            <a:prstDash val="solid"/>
            <a:round/>
            <a:headEnd len="lg" w="lg" type="none"/>
            <a:tailEnd len="lg" w="lg" type="triangle"/>
          </a:ln>
        </p:spPr>
      </p:cxnSp>
      <p:sp>
        <p:nvSpPr>
          <p:cNvPr id="273" name="Shape 273"/>
          <p:cNvSpPr/>
          <p:nvPr/>
        </p:nvSpPr>
        <p:spPr>
          <a:xfrm>
            <a:off x="168975" y="488900"/>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Aircraft 0001 [FLoc]</a:t>
            </a:r>
          </a:p>
        </p:txBody>
      </p:sp>
      <p:sp>
        <p:nvSpPr>
          <p:cNvPr id="274" name="Shape 274"/>
          <p:cNvSpPr/>
          <p:nvPr/>
        </p:nvSpPr>
        <p:spPr>
          <a:xfrm>
            <a:off x="680014" y="1453862"/>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 Propulsion [FLoc]</a:t>
            </a:r>
          </a:p>
        </p:txBody>
      </p:sp>
      <p:sp>
        <p:nvSpPr>
          <p:cNvPr id="275" name="Shape 275"/>
          <p:cNvSpPr/>
          <p:nvPr/>
        </p:nvSpPr>
        <p:spPr>
          <a:xfrm>
            <a:off x="1153087" y="1905086"/>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 Engine 1 [FLoc]</a:t>
            </a:r>
          </a:p>
        </p:txBody>
      </p:sp>
      <p:sp>
        <p:nvSpPr>
          <p:cNvPr id="276" name="Shape 276"/>
          <p:cNvSpPr/>
          <p:nvPr/>
        </p:nvSpPr>
        <p:spPr>
          <a:xfrm>
            <a:off x="1577898" y="2356321"/>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A001PE1CT Controls [FLoc]</a:t>
            </a:r>
          </a:p>
        </p:txBody>
      </p:sp>
      <p:sp>
        <p:nvSpPr>
          <p:cNvPr id="277" name="Shape 277"/>
          <p:cNvSpPr/>
          <p:nvPr/>
        </p:nvSpPr>
        <p:spPr>
          <a:xfrm>
            <a:off x="2088210" y="2785071"/>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A001PE1CF FADEC [FLoc]</a:t>
            </a:r>
          </a:p>
        </p:txBody>
      </p:sp>
      <p:sp>
        <p:nvSpPr>
          <p:cNvPr id="278" name="Shape 278"/>
          <p:cNvSpPr/>
          <p:nvPr/>
        </p:nvSpPr>
        <p:spPr>
          <a:xfrm>
            <a:off x="2604273" y="3213825"/>
            <a:ext cx="2971200" cy="3906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3008976 FADEC [Equip]</a:t>
            </a:r>
          </a:p>
        </p:txBody>
      </p:sp>
      <p:sp>
        <p:nvSpPr>
          <p:cNvPr id="279" name="Shape 279"/>
          <p:cNvSpPr/>
          <p:nvPr/>
        </p:nvSpPr>
        <p:spPr>
          <a:xfrm>
            <a:off x="1577898" y="3673148"/>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A001PE1C Compressor [FLoc]</a:t>
            </a:r>
          </a:p>
        </p:txBody>
      </p:sp>
      <p:sp>
        <p:nvSpPr>
          <p:cNvPr id="280" name="Shape 280"/>
          <p:cNvSpPr/>
          <p:nvPr/>
        </p:nvSpPr>
        <p:spPr>
          <a:xfrm>
            <a:off x="2088210" y="4101898"/>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A001PE1CD1 Disk 1 [FLoc]</a:t>
            </a:r>
          </a:p>
        </p:txBody>
      </p:sp>
      <p:sp>
        <p:nvSpPr>
          <p:cNvPr id="281" name="Shape 281"/>
          <p:cNvSpPr/>
          <p:nvPr/>
        </p:nvSpPr>
        <p:spPr>
          <a:xfrm>
            <a:off x="2604225" y="4530649"/>
            <a:ext cx="2971200" cy="3906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3007896 Disk, Compressor [Equip]</a:t>
            </a:r>
          </a:p>
        </p:txBody>
      </p:sp>
      <p:sp>
        <p:nvSpPr>
          <p:cNvPr id="282" name="Shape 282"/>
          <p:cNvSpPr/>
          <p:nvPr/>
        </p:nvSpPr>
        <p:spPr>
          <a:xfrm>
            <a:off x="2088210" y="4989975"/>
            <a:ext cx="2694000" cy="3600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A001PE1CD2 Disk 2 [FLoc]</a:t>
            </a:r>
          </a:p>
        </p:txBody>
      </p:sp>
      <p:sp>
        <p:nvSpPr>
          <p:cNvPr id="283" name="Shape 283"/>
          <p:cNvSpPr/>
          <p:nvPr/>
        </p:nvSpPr>
        <p:spPr>
          <a:xfrm>
            <a:off x="2604225" y="5418725"/>
            <a:ext cx="2971200" cy="3906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3007897 Disk, Compressor [Equip]</a:t>
            </a:r>
          </a:p>
        </p:txBody>
      </p:sp>
      <p:sp>
        <p:nvSpPr>
          <p:cNvPr id="271" name="Shape 271"/>
          <p:cNvSpPr/>
          <p:nvPr/>
        </p:nvSpPr>
        <p:spPr>
          <a:xfrm>
            <a:off x="5912601" y="473600"/>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765473 Engine 1 Hours [MeasPt]</a:t>
            </a:r>
          </a:p>
        </p:txBody>
      </p:sp>
      <p:sp>
        <p:nvSpPr>
          <p:cNvPr id="284" name="Shape 284"/>
          <p:cNvSpPr/>
          <p:nvPr/>
        </p:nvSpPr>
        <p:spPr>
          <a:xfrm>
            <a:off x="4138400" y="960484"/>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764583 Engine 1 Hours [MeasPt]</a:t>
            </a:r>
          </a:p>
        </p:txBody>
      </p:sp>
      <p:sp>
        <p:nvSpPr>
          <p:cNvPr id="272" name="Shape 272"/>
          <p:cNvSpPr/>
          <p:nvPr/>
        </p:nvSpPr>
        <p:spPr>
          <a:xfrm>
            <a:off x="5912601" y="1889798"/>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796581 Engine Hours [MeasPt]</a:t>
            </a:r>
          </a:p>
        </p:txBody>
      </p:sp>
      <p:sp>
        <p:nvSpPr>
          <p:cNvPr id="285" name="Shape 285"/>
          <p:cNvSpPr/>
          <p:nvPr/>
        </p:nvSpPr>
        <p:spPr>
          <a:xfrm>
            <a:off x="5912601" y="3657860"/>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806745 Engine Hours [MeasPt]</a:t>
            </a:r>
          </a:p>
        </p:txBody>
      </p:sp>
      <p:sp>
        <p:nvSpPr>
          <p:cNvPr id="286" name="Shape 286"/>
          <p:cNvSpPr/>
          <p:nvPr/>
        </p:nvSpPr>
        <p:spPr>
          <a:xfrm>
            <a:off x="5912601" y="4094255"/>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866342 Engine Hours [MeasPt]</a:t>
            </a:r>
          </a:p>
        </p:txBody>
      </p:sp>
      <p:sp>
        <p:nvSpPr>
          <p:cNvPr id="287" name="Shape 287"/>
          <p:cNvSpPr/>
          <p:nvPr/>
        </p:nvSpPr>
        <p:spPr>
          <a:xfrm>
            <a:off x="5912601" y="4530650"/>
            <a:ext cx="3108600" cy="3906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752387 Engine Hours [MeasPt]</a:t>
            </a:r>
          </a:p>
        </p:txBody>
      </p:sp>
      <p:cxnSp>
        <p:nvCxnSpPr>
          <p:cNvPr id="288" name="Shape 288"/>
          <p:cNvCxnSpPr/>
          <p:nvPr/>
        </p:nvCxnSpPr>
        <p:spPr>
          <a:xfrm>
            <a:off x="7418188" y="5098675"/>
            <a:ext cx="0" cy="686100"/>
          </a:xfrm>
          <a:prstGeom prst="straightConnector1">
            <a:avLst/>
          </a:prstGeom>
          <a:noFill/>
          <a:ln cap="flat" cmpd="sng" w="76200">
            <a:solidFill>
              <a:schemeClr val="dk2"/>
            </a:solidFill>
            <a:prstDash val="dot"/>
            <a:round/>
            <a:headEnd len="lg" w="lg" type="none"/>
            <a:tailEnd len="lg" w="lg" type="none"/>
          </a:ln>
        </p:spPr>
      </p:cxnSp>
      <p:cxnSp>
        <p:nvCxnSpPr>
          <p:cNvPr id="289" name="Shape 289"/>
          <p:cNvCxnSpPr>
            <a:stCxn id="273" idx="0"/>
            <a:endCxn id="271" idx="1"/>
          </p:cNvCxnSpPr>
          <p:nvPr/>
        </p:nvCxnSpPr>
        <p:spPr>
          <a:xfrm>
            <a:off x="2862975" y="668900"/>
            <a:ext cx="3150899" cy="0"/>
          </a:xfrm>
          <a:prstGeom prst="straightConnector1">
            <a:avLst/>
          </a:prstGeom>
          <a:noFill/>
          <a:ln cap="flat" cmpd="sng" w="9525">
            <a:solidFill>
              <a:schemeClr val="dk2"/>
            </a:solidFill>
            <a:prstDash val="solid"/>
            <a:round/>
            <a:headEnd len="lg" w="lg" type="none"/>
            <a:tailEnd len="lg" w="lg" type="none"/>
          </a:ln>
        </p:spPr>
      </p:cxnSp>
      <p:cxnSp>
        <p:nvCxnSpPr>
          <p:cNvPr id="290" name="Shape 290"/>
          <p:cNvCxnSpPr>
            <a:stCxn id="291" idx="3"/>
            <a:endCxn id="284" idx="1"/>
          </p:cNvCxnSpPr>
          <p:nvPr/>
        </p:nvCxnSpPr>
        <p:spPr>
          <a:xfrm>
            <a:off x="3755775" y="1151375"/>
            <a:ext cx="483900" cy="4500"/>
          </a:xfrm>
          <a:prstGeom prst="straightConnector1">
            <a:avLst/>
          </a:prstGeom>
          <a:noFill/>
          <a:ln cap="flat" cmpd="sng" w="9525">
            <a:solidFill>
              <a:schemeClr val="dk2"/>
            </a:solidFill>
            <a:prstDash val="solid"/>
            <a:round/>
            <a:headEnd len="lg" w="lg" type="none"/>
            <a:tailEnd len="lg" w="lg" type="none"/>
          </a:ln>
        </p:spPr>
      </p:cxnSp>
      <p:cxnSp>
        <p:nvCxnSpPr>
          <p:cNvPr id="292" name="Shape 292"/>
          <p:cNvCxnSpPr>
            <a:stCxn id="275" idx="0"/>
            <a:endCxn id="272" idx="1"/>
          </p:cNvCxnSpPr>
          <p:nvPr/>
        </p:nvCxnSpPr>
        <p:spPr>
          <a:xfrm>
            <a:off x="3847087" y="2085086"/>
            <a:ext cx="2166900" cy="0"/>
          </a:xfrm>
          <a:prstGeom prst="straightConnector1">
            <a:avLst/>
          </a:prstGeom>
          <a:noFill/>
          <a:ln cap="flat" cmpd="sng" w="9525">
            <a:solidFill>
              <a:schemeClr val="dk2"/>
            </a:solidFill>
            <a:prstDash val="solid"/>
            <a:round/>
            <a:headEnd len="lg" w="lg" type="none"/>
            <a:tailEnd len="lg" w="lg" type="none"/>
          </a:ln>
        </p:spPr>
      </p:cxnSp>
      <p:cxnSp>
        <p:nvCxnSpPr>
          <p:cNvPr id="293" name="Shape 293"/>
          <p:cNvCxnSpPr>
            <a:stCxn id="279" idx="0"/>
            <a:endCxn id="285" idx="1"/>
          </p:cNvCxnSpPr>
          <p:nvPr/>
        </p:nvCxnSpPr>
        <p:spPr>
          <a:xfrm>
            <a:off x="4271898" y="3853148"/>
            <a:ext cx="1742100" cy="0"/>
          </a:xfrm>
          <a:prstGeom prst="straightConnector1">
            <a:avLst/>
          </a:prstGeom>
          <a:noFill/>
          <a:ln cap="flat" cmpd="sng" w="9525">
            <a:solidFill>
              <a:schemeClr val="dk2"/>
            </a:solidFill>
            <a:prstDash val="solid"/>
            <a:round/>
            <a:headEnd len="lg" w="lg" type="none"/>
            <a:tailEnd len="lg" w="lg" type="none"/>
          </a:ln>
        </p:spPr>
      </p:cxnSp>
      <p:cxnSp>
        <p:nvCxnSpPr>
          <p:cNvPr id="294" name="Shape 294"/>
          <p:cNvCxnSpPr>
            <a:stCxn id="280" idx="0"/>
            <a:endCxn id="286" idx="1"/>
          </p:cNvCxnSpPr>
          <p:nvPr/>
        </p:nvCxnSpPr>
        <p:spPr>
          <a:xfrm>
            <a:off x="4782210" y="4281898"/>
            <a:ext cx="1231800" cy="7800"/>
          </a:xfrm>
          <a:prstGeom prst="straightConnector1">
            <a:avLst/>
          </a:prstGeom>
          <a:noFill/>
          <a:ln cap="flat" cmpd="sng" w="9525">
            <a:solidFill>
              <a:schemeClr val="dk2"/>
            </a:solidFill>
            <a:prstDash val="solid"/>
            <a:round/>
            <a:headEnd len="lg" w="lg" type="none"/>
            <a:tailEnd len="lg" w="lg" type="none"/>
          </a:ln>
        </p:spPr>
      </p:cxnSp>
      <p:cxnSp>
        <p:nvCxnSpPr>
          <p:cNvPr id="295" name="Shape 295"/>
          <p:cNvCxnSpPr>
            <a:stCxn id="281" idx="3"/>
            <a:endCxn id="287" idx="1"/>
          </p:cNvCxnSpPr>
          <p:nvPr/>
        </p:nvCxnSpPr>
        <p:spPr>
          <a:xfrm>
            <a:off x="5575425" y="4725949"/>
            <a:ext cx="438300" cy="0"/>
          </a:xfrm>
          <a:prstGeom prst="straightConnector1">
            <a:avLst/>
          </a:prstGeom>
          <a:noFill/>
          <a:ln cap="flat" cmpd="sng" w="9525">
            <a:solidFill>
              <a:schemeClr val="dk2"/>
            </a:solidFill>
            <a:prstDash val="solid"/>
            <a:round/>
            <a:headEnd len="lg" w="lg" type="none"/>
            <a:tailEnd len="lg" w="lg" type="none"/>
          </a:ln>
        </p:spPr>
      </p:cxnSp>
      <p:cxnSp>
        <p:nvCxnSpPr>
          <p:cNvPr id="296" name="Shape 296"/>
          <p:cNvCxnSpPr>
            <a:stCxn id="271" idx="2"/>
            <a:endCxn id="284" idx="0"/>
          </p:cNvCxnSpPr>
          <p:nvPr/>
        </p:nvCxnSpPr>
        <p:spPr>
          <a:xfrm flipH="1">
            <a:off x="5692700" y="864200"/>
            <a:ext cx="1774200" cy="96300"/>
          </a:xfrm>
          <a:prstGeom prst="straightConnector1">
            <a:avLst/>
          </a:prstGeom>
          <a:noFill/>
          <a:ln cap="flat" cmpd="sng" w="9525">
            <a:solidFill>
              <a:schemeClr val="dk2"/>
            </a:solidFill>
            <a:prstDash val="solid"/>
            <a:round/>
            <a:headEnd len="lg" w="lg" type="none"/>
            <a:tailEnd len="lg" w="lg" type="triangle"/>
          </a:ln>
        </p:spPr>
      </p:cxnSp>
      <p:cxnSp>
        <p:nvCxnSpPr>
          <p:cNvPr id="297" name="Shape 297"/>
          <p:cNvCxnSpPr>
            <a:stCxn id="272" idx="2"/>
            <a:endCxn id="285" idx="0"/>
          </p:cNvCxnSpPr>
          <p:nvPr/>
        </p:nvCxnSpPr>
        <p:spPr>
          <a:xfrm>
            <a:off x="7466900" y="2280398"/>
            <a:ext cx="0" cy="1377600"/>
          </a:xfrm>
          <a:prstGeom prst="straightConnector1">
            <a:avLst/>
          </a:prstGeom>
          <a:noFill/>
          <a:ln cap="flat" cmpd="sng" w="9525">
            <a:solidFill>
              <a:schemeClr val="dk2"/>
            </a:solidFill>
            <a:prstDash val="solid"/>
            <a:round/>
            <a:headEnd len="lg" w="lg" type="none"/>
            <a:tailEnd len="lg" w="lg" type="triangle"/>
          </a:ln>
        </p:spPr>
      </p:cxnSp>
      <p:sp>
        <p:nvSpPr>
          <p:cNvPr id="291" name="Shape 291"/>
          <p:cNvSpPr/>
          <p:nvPr/>
        </p:nvSpPr>
        <p:spPr>
          <a:xfrm>
            <a:off x="647175" y="956075"/>
            <a:ext cx="3108600" cy="3906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3004369 Aircraft 0001 [MasterEquip]</a:t>
            </a:r>
          </a:p>
        </p:txBody>
      </p:sp>
      <p:sp>
        <p:nvSpPr>
          <p:cNvPr id="298" name="Shape 298"/>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t>Technical structure of an aircraft for maintenance purposes</a:t>
            </a:r>
          </a:p>
          <a:p>
            <a:pPr lvl="0" rtl="0">
              <a:spcBef>
                <a:spcPts val="0"/>
              </a:spcBef>
              <a:buNone/>
            </a:pPr>
            <a:r>
              <a:t/>
            </a:r>
            <a:endParaRPr/>
          </a:p>
        </p:txBody>
      </p:sp>
      <p:sp>
        <p:nvSpPr>
          <p:cNvPr id="299" name="Shape 299"/>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0" name="Shape 300"/>
          <p:cNvSpPr txBox="1"/>
          <p:nvPr/>
        </p:nvSpPr>
        <p:spPr>
          <a:xfrm>
            <a:off x="48150" y="6038400"/>
            <a:ext cx="9061500" cy="360000"/>
          </a:xfrm>
          <a:prstGeom prst="rect">
            <a:avLst/>
          </a:prstGeom>
          <a:solidFill>
            <a:srgbClr val="000000"/>
          </a:solidFill>
          <a:ln cap="flat" cmpd="sng" w="38100">
            <a:solidFill>
              <a:srgbClr val="073763"/>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solidFill>
                  <a:srgbClr val="FFFFFF"/>
                </a:solidFill>
                <a:latin typeface="Varela"/>
                <a:ea typeface="Varela"/>
                <a:cs typeface="Varela"/>
                <a:sym typeface="Varela"/>
              </a:rPr>
              <a:t>Measuring documents “flow” (are copied from parent to children) top-down, annual estimates do not.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Challenge 2: How are annual estimates updated?</a:t>
            </a:r>
          </a:p>
        </p:txBody>
      </p:sp>
      <p:sp>
        <p:nvSpPr>
          <p:cNvPr id="306" name="Shape 306"/>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307" name="Shape 307"/>
          <p:cNvPicPr preferRelativeResize="0"/>
          <p:nvPr/>
        </p:nvPicPr>
        <p:blipFill>
          <a:blip r:embed="rId3">
            <a:alphaModFix/>
          </a:blip>
          <a:stretch>
            <a:fillRect/>
          </a:stretch>
        </p:blipFill>
        <p:spPr>
          <a:xfrm>
            <a:off x="1803325" y="1371600"/>
            <a:ext cx="5610225" cy="4114800"/>
          </a:xfrm>
          <a:prstGeom prst="rect">
            <a:avLst/>
          </a:prstGeom>
          <a:noFill/>
          <a:ln>
            <a:noFill/>
          </a:ln>
        </p:spPr>
      </p:pic>
      <p:pic>
        <p:nvPicPr>
          <p:cNvPr id="308" name="Shape 308"/>
          <p:cNvPicPr preferRelativeResize="0"/>
          <p:nvPr/>
        </p:nvPicPr>
        <p:blipFill>
          <a:blip r:embed="rId4">
            <a:alphaModFix/>
          </a:blip>
          <a:stretch>
            <a:fillRect/>
          </a:stretch>
        </p:blipFill>
        <p:spPr>
          <a:xfrm>
            <a:off x="89750" y="899674"/>
            <a:ext cx="2969613" cy="5470349"/>
          </a:xfrm>
          <a:prstGeom prst="rect">
            <a:avLst/>
          </a:prstGeom>
          <a:noFill/>
          <a:ln>
            <a:noFill/>
          </a:ln>
        </p:spPr>
      </p:pic>
      <p:pic>
        <p:nvPicPr>
          <p:cNvPr id="309" name="Shape 309"/>
          <p:cNvPicPr preferRelativeResize="0"/>
          <p:nvPr/>
        </p:nvPicPr>
        <p:blipFill>
          <a:blip r:embed="rId5">
            <a:alphaModFix/>
          </a:blip>
          <a:stretch>
            <a:fillRect/>
          </a:stretch>
        </p:blipFill>
        <p:spPr>
          <a:xfrm>
            <a:off x="3435996" y="1260066"/>
            <a:ext cx="5610226" cy="4337871"/>
          </a:xfrm>
          <a:prstGeom prst="rect">
            <a:avLst/>
          </a:prstGeom>
          <a:noFill/>
          <a:ln>
            <a:noFill/>
          </a:ln>
        </p:spPr>
      </p:pic>
      <p:sp>
        <p:nvSpPr>
          <p:cNvPr id="310" name="Shape 310"/>
          <p:cNvSpPr/>
          <p:nvPr/>
        </p:nvSpPr>
        <p:spPr>
          <a:xfrm rot="-7334152">
            <a:off x="2599004" y="4084499"/>
            <a:ext cx="814869" cy="847176"/>
          </a:xfrm>
          <a:custGeom>
            <a:pathLst>
              <a:path extrusionOk="0" h="6724" w="6957">
                <a:moveTo>
                  <a:pt x="6957" y="3202"/>
                </a:moveTo>
                <a:lnTo>
                  <a:pt x="6947" y="3309"/>
                </a:lnTo>
                <a:lnTo>
                  <a:pt x="6918" y="3415"/>
                </a:lnTo>
                <a:lnTo>
                  <a:pt x="6869" y="3522"/>
                </a:lnTo>
                <a:lnTo>
                  <a:pt x="6792" y="3600"/>
                </a:lnTo>
                <a:lnTo>
                  <a:pt x="3891" y="6559"/>
                </a:lnTo>
                <a:lnTo>
                  <a:pt x="3794" y="6636"/>
                </a:lnTo>
                <a:lnTo>
                  <a:pt x="3697" y="6694"/>
                </a:lnTo>
                <a:lnTo>
                  <a:pt x="3590" y="6714"/>
                </a:lnTo>
                <a:lnTo>
                  <a:pt x="3474" y="6724"/>
                </a:lnTo>
                <a:lnTo>
                  <a:pt x="3367" y="6714"/>
                </a:lnTo>
                <a:lnTo>
                  <a:pt x="3251" y="6694"/>
                </a:lnTo>
                <a:lnTo>
                  <a:pt x="3163" y="6636"/>
                </a:lnTo>
                <a:lnTo>
                  <a:pt x="3076" y="6559"/>
                </a:lnTo>
                <a:lnTo>
                  <a:pt x="166" y="3600"/>
                </a:lnTo>
                <a:lnTo>
                  <a:pt x="88" y="3522"/>
                </a:lnTo>
                <a:lnTo>
                  <a:pt x="39" y="3415"/>
                </a:lnTo>
                <a:lnTo>
                  <a:pt x="10" y="3318"/>
                </a:lnTo>
                <a:lnTo>
                  <a:pt x="1" y="3202"/>
                </a:lnTo>
                <a:lnTo>
                  <a:pt x="10" y="3076"/>
                </a:lnTo>
                <a:lnTo>
                  <a:pt x="39" y="2969"/>
                </a:lnTo>
                <a:lnTo>
                  <a:pt x="88" y="2882"/>
                </a:lnTo>
                <a:lnTo>
                  <a:pt x="166" y="2785"/>
                </a:lnTo>
                <a:lnTo>
                  <a:pt x="495" y="2445"/>
                </a:lnTo>
                <a:lnTo>
                  <a:pt x="583" y="2377"/>
                </a:lnTo>
                <a:lnTo>
                  <a:pt x="689" y="2319"/>
                </a:lnTo>
                <a:lnTo>
                  <a:pt x="786" y="2280"/>
                </a:lnTo>
                <a:lnTo>
                  <a:pt x="913" y="2271"/>
                </a:lnTo>
                <a:lnTo>
                  <a:pt x="1019" y="2280"/>
                </a:lnTo>
                <a:lnTo>
                  <a:pt x="1116" y="2319"/>
                </a:lnTo>
                <a:lnTo>
                  <a:pt x="1223" y="2377"/>
                </a:lnTo>
                <a:lnTo>
                  <a:pt x="1301" y="2445"/>
                </a:lnTo>
                <a:lnTo>
                  <a:pt x="2620" y="3774"/>
                </a:lnTo>
                <a:lnTo>
                  <a:pt x="2620" y="583"/>
                </a:lnTo>
                <a:lnTo>
                  <a:pt x="2630" y="466"/>
                </a:lnTo>
                <a:lnTo>
                  <a:pt x="2659" y="369"/>
                </a:lnTo>
                <a:lnTo>
                  <a:pt x="2717" y="262"/>
                </a:lnTo>
                <a:lnTo>
                  <a:pt x="2785" y="175"/>
                </a:lnTo>
                <a:lnTo>
                  <a:pt x="2882" y="97"/>
                </a:lnTo>
                <a:lnTo>
                  <a:pt x="2979" y="49"/>
                </a:lnTo>
                <a:lnTo>
                  <a:pt x="3086" y="10"/>
                </a:lnTo>
                <a:lnTo>
                  <a:pt x="3192" y="0"/>
                </a:lnTo>
                <a:lnTo>
                  <a:pt x="3765" y="0"/>
                </a:lnTo>
                <a:lnTo>
                  <a:pt x="3881" y="10"/>
                </a:lnTo>
                <a:lnTo>
                  <a:pt x="3978" y="49"/>
                </a:lnTo>
                <a:lnTo>
                  <a:pt x="4075" y="97"/>
                </a:lnTo>
                <a:lnTo>
                  <a:pt x="4163" y="175"/>
                </a:lnTo>
                <a:lnTo>
                  <a:pt x="4240" y="262"/>
                </a:lnTo>
                <a:lnTo>
                  <a:pt x="4289" y="369"/>
                </a:lnTo>
                <a:lnTo>
                  <a:pt x="4327" y="466"/>
                </a:lnTo>
                <a:lnTo>
                  <a:pt x="4337" y="583"/>
                </a:lnTo>
                <a:lnTo>
                  <a:pt x="4337" y="3774"/>
                </a:lnTo>
                <a:lnTo>
                  <a:pt x="5647" y="2445"/>
                </a:lnTo>
                <a:lnTo>
                  <a:pt x="5744" y="2377"/>
                </a:lnTo>
                <a:lnTo>
                  <a:pt x="5831" y="2319"/>
                </a:lnTo>
                <a:lnTo>
                  <a:pt x="5938" y="2280"/>
                </a:lnTo>
                <a:lnTo>
                  <a:pt x="6054" y="2271"/>
                </a:lnTo>
                <a:lnTo>
                  <a:pt x="6161" y="2280"/>
                </a:lnTo>
                <a:lnTo>
                  <a:pt x="6268" y="2319"/>
                </a:lnTo>
                <a:lnTo>
                  <a:pt x="6365" y="2377"/>
                </a:lnTo>
                <a:lnTo>
                  <a:pt x="6452" y="2445"/>
                </a:lnTo>
                <a:lnTo>
                  <a:pt x="6792" y="2785"/>
                </a:lnTo>
                <a:lnTo>
                  <a:pt x="6869" y="2882"/>
                </a:lnTo>
                <a:lnTo>
                  <a:pt x="6918" y="2979"/>
                </a:lnTo>
                <a:lnTo>
                  <a:pt x="6947" y="3076"/>
                </a:lnTo>
                <a:lnTo>
                  <a:pt x="6957" y="3202"/>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pic>
        <p:nvPicPr>
          <p:cNvPr id="311" name="Shape 311"/>
          <p:cNvPicPr preferRelativeResize="0"/>
          <p:nvPr/>
        </p:nvPicPr>
        <p:blipFill>
          <a:blip r:embed="rId6">
            <a:alphaModFix/>
          </a:blip>
          <a:stretch>
            <a:fillRect/>
          </a:stretch>
        </p:blipFill>
        <p:spPr>
          <a:xfrm>
            <a:off x="1881975" y="899675"/>
            <a:ext cx="5380050" cy="5470350"/>
          </a:xfrm>
          <a:prstGeom prst="rect">
            <a:avLst/>
          </a:prstGeom>
          <a:noFill/>
          <a:ln>
            <a:noFill/>
          </a:ln>
        </p:spPr>
      </p:pic>
      <p:pic>
        <p:nvPicPr>
          <p:cNvPr id="312" name="Shape 312"/>
          <p:cNvPicPr preferRelativeResize="0"/>
          <p:nvPr/>
        </p:nvPicPr>
        <p:blipFill>
          <a:blip r:embed="rId7">
            <a:alphaModFix/>
          </a:blip>
          <a:stretch>
            <a:fillRect/>
          </a:stretch>
        </p:blipFill>
        <p:spPr>
          <a:xfrm>
            <a:off x="1638300" y="1025000"/>
            <a:ext cx="5867400" cy="52197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07"/>
                                        </p:tgtEl>
                                      </p:cBhvr>
                                    </p:animEffect>
                                    <p:set>
                                      <p:cBhvr>
                                        <p:cTn dur="1" fill="hold">
                                          <p:stCondLst>
                                            <p:cond delay="200"/>
                                          </p:stCondLst>
                                        </p:cTn>
                                        <p:tgtEl>
                                          <p:spTgt spid="307"/>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3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2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2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09"/>
                                        </p:tgtEl>
                                      </p:cBhvr>
                                    </p:animEffect>
                                    <p:set>
                                      <p:cBhvr>
                                        <p:cTn dur="1" fill="hold">
                                          <p:stCondLst>
                                            <p:cond delay="200"/>
                                          </p:stCondLst>
                                        </p:cTn>
                                        <p:tgtEl>
                                          <p:spTgt spid="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310"/>
                                        </p:tgtEl>
                                      </p:cBhvr>
                                    </p:animEffect>
                                    <p:set>
                                      <p:cBhvr>
                                        <p:cTn dur="1" fill="hold">
                                          <p:stCondLst>
                                            <p:cond delay="200"/>
                                          </p:stCondLst>
                                        </p:cTn>
                                        <p:tgtEl>
                                          <p:spTgt spid="3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308"/>
                                        </p:tgtEl>
                                      </p:cBhvr>
                                    </p:animEffect>
                                    <p:set>
                                      <p:cBhvr>
                                        <p:cTn dur="1" fill="hold">
                                          <p:stCondLst>
                                            <p:cond delay="200"/>
                                          </p:stCondLst>
                                        </p:cTn>
                                        <p:tgtEl>
                                          <p:spTgt spid="308"/>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2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11"/>
                                        </p:tgtEl>
                                      </p:cBhvr>
                                    </p:animEffect>
                                    <p:set>
                                      <p:cBhvr>
                                        <p:cTn dur="1" fill="hold">
                                          <p:stCondLst>
                                            <p:cond delay="200"/>
                                          </p:stCondLst>
                                        </p:cTn>
                                        <p:tgtEl>
                                          <p:spTgt spid="311"/>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2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p:nvPr/>
        </p:nvSpPr>
        <p:spPr>
          <a:xfrm>
            <a:off x="1760225" y="1160325"/>
            <a:ext cx="4291800" cy="21216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a:off x="387325" y="3598725"/>
            <a:ext cx="3606900" cy="23622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9" name="Shape 319"/>
          <p:cNvSpPr txBox="1"/>
          <p:nvPr>
            <p:ph type="title"/>
          </p:nvPr>
        </p:nvSpPr>
        <p:spPr>
          <a:xfrm>
            <a:off x="348150" y="136166"/>
            <a:ext cx="8520600" cy="763499"/>
          </a:xfrm>
          <a:prstGeom prst="rect">
            <a:avLst/>
          </a:prstGeom>
        </p:spPr>
        <p:txBody>
          <a:bodyPr anchorCtr="0" anchor="t" bIns="91425" lIns="91425" rIns="91425" tIns="91425">
            <a:noAutofit/>
          </a:bodyPr>
          <a:lstStyle/>
          <a:p>
            <a:pPr lvl="0">
              <a:spcBef>
                <a:spcPts val="0"/>
              </a:spcBef>
              <a:buNone/>
            </a:pPr>
            <a:r>
              <a:rPr lang="en"/>
              <a:t>Challenge 2:  </a:t>
            </a:r>
            <a:r>
              <a:rPr lang="en">
                <a:solidFill>
                  <a:schemeClr val="dk1"/>
                </a:solidFill>
              </a:rPr>
              <a:t>Automated update of annual estimates</a:t>
            </a:r>
          </a:p>
        </p:txBody>
      </p:sp>
      <p:sp>
        <p:nvSpPr>
          <p:cNvPr id="320" name="Shape 320"/>
          <p:cNvSpPr txBox="1"/>
          <p:nvPr>
            <p:ph idx="12" type="sldNum"/>
          </p:nvPr>
        </p:nvSpPr>
        <p:spPr>
          <a:xfrm>
            <a:off x="8320057" y="64462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21" name="Shape 321"/>
          <p:cNvPicPr preferRelativeResize="0"/>
          <p:nvPr/>
        </p:nvPicPr>
        <p:blipFill>
          <a:blip r:embed="rId3">
            <a:alphaModFix/>
          </a:blip>
          <a:stretch>
            <a:fillRect/>
          </a:stretch>
        </p:blipFill>
        <p:spPr>
          <a:xfrm>
            <a:off x="4311075" y="1307412"/>
            <a:ext cx="1219200" cy="1219200"/>
          </a:xfrm>
          <a:prstGeom prst="rect">
            <a:avLst/>
          </a:prstGeom>
          <a:noFill/>
          <a:ln>
            <a:noFill/>
          </a:ln>
        </p:spPr>
      </p:pic>
      <p:sp>
        <p:nvSpPr>
          <p:cNvPr id="322" name="Shape 322"/>
          <p:cNvSpPr txBox="1"/>
          <p:nvPr/>
        </p:nvSpPr>
        <p:spPr>
          <a:xfrm>
            <a:off x="1674000" y="2592187"/>
            <a:ext cx="4368600" cy="598800"/>
          </a:xfrm>
          <a:prstGeom prst="rect">
            <a:avLst/>
          </a:prstGeom>
          <a:noFill/>
          <a:ln>
            <a:noFill/>
          </a:ln>
        </p:spPr>
        <p:txBody>
          <a:bodyPr anchorCtr="0" anchor="t" bIns="91425" lIns="91425" rIns="91425" tIns="91425">
            <a:noAutofit/>
          </a:bodyPr>
          <a:lstStyle/>
          <a:p>
            <a:pPr lvl="0" algn="ctr">
              <a:spcBef>
                <a:spcPts val="0"/>
              </a:spcBef>
              <a:buNone/>
            </a:pPr>
            <a:r>
              <a:rPr b="1" lang="en">
                <a:latin typeface="Varela"/>
                <a:ea typeface="Varela"/>
                <a:cs typeface="Varela"/>
                <a:sym typeface="Varela"/>
              </a:rPr>
              <a:t>1. Enter estimates for ranges of dates </a:t>
            </a:r>
            <a:br>
              <a:rPr b="1" lang="en">
                <a:latin typeface="Varela"/>
                <a:ea typeface="Varela"/>
                <a:cs typeface="Varela"/>
                <a:sym typeface="Varela"/>
              </a:rPr>
            </a:br>
            <a:r>
              <a:rPr b="1" lang="en">
                <a:latin typeface="Varela"/>
                <a:ea typeface="Varela"/>
                <a:cs typeface="Varela"/>
                <a:sym typeface="Varela"/>
              </a:rPr>
              <a:t>(custom tables + app) </a:t>
            </a:r>
          </a:p>
        </p:txBody>
      </p:sp>
      <p:pic>
        <p:nvPicPr>
          <p:cNvPr id="323" name="Shape 323"/>
          <p:cNvPicPr preferRelativeResize="0"/>
          <p:nvPr/>
        </p:nvPicPr>
        <p:blipFill>
          <a:blip r:embed="rId4">
            <a:alphaModFix/>
          </a:blip>
          <a:stretch>
            <a:fillRect/>
          </a:stretch>
        </p:blipFill>
        <p:spPr>
          <a:xfrm>
            <a:off x="2185150" y="1340199"/>
            <a:ext cx="1153624" cy="1153624"/>
          </a:xfrm>
          <a:prstGeom prst="rect">
            <a:avLst/>
          </a:prstGeom>
          <a:noFill/>
          <a:ln>
            <a:noFill/>
          </a:ln>
        </p:spPr>
      </p:pic>
      <p:sp>
        <p:nvSpPr>
          <p:cNvPr id="324" name="Shape 324"/>
          <p:cNvSpPr/>
          <p:nvPr/>
        </p:nvSpPr>
        <p:spPr>
          <a:xfrm>
            <a:off x="3440800" y="1706112"/>
            <a:ext cx="672300" cy="4218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5" name="Shape 325"/>
          <p:cNvSpPr/>
          <p:nvPr/>
        </p:nvSpPr>
        <p:spPr>
          <a:xfrm rot="5400000">
            <a:off x="6158150" y="2014975"/>
            <a:ext cx="1456800" cy="1474500"/>
          </a:xfrm>
          <a:prstGeom prst="bentArrow">
            <a:avLst>
              <a:gd fmla="val 17212" name="adj1"/>
              <a:gd fmla="val 17892" name="adj2"/>
              <a:gd fmla="val 20031" name="adj3"/>
              <a:gd fmla="val 36921" name="adj4"/>
            </a:avLst>
          </a:prstGeom>
          <a:solidFill>
            <a:srgbClr val="FF9900"/>
          </a:solidFill>
          <a:ln>
            <a:noFill/>
          </a:ln>
        </p:spPr>
        <p:txBody>
          <a:bodyPr anchorCtr="0" anchor="ctr" bIns="91425" lIns="91425" rIns="91425" tIns="91425">
            <a:noAutofit/>
          </a:bodyPr>
          <a:lstStyle/>
          <a:p>
            <a:pPr lvl="0">
              <a:spcBef>
                <a:spcPts val="0"/>
              </a:spcBef>
              <a:buNone/>
            </a:pPr>
            <a:r>
              <a:t/>
            </a:r>
            <a:endParaRPr/>
          </a:p>
        </p:txBody>
      </p:sp>
      <p:pic>
        <p:nvPicPr>
          <p:cNvPr id="326" name="Shape 326"/>
          <p:cNvPicPr preferRelativeResize="0"/>
          <p:nvPr/>
        </p:nvPicPr>
        <p:blipFill>
          <a:blip r:embed="rId5">
            <a:alphaModFix/>
          </a:blip>
          <a:stretch>
            <a:fillRect/>
          </a:stretch>
        </p:blipFill>
        <p:spPr>
          <a:xfrm>
            <a:off x="1228750" y="3682000"/>
            <a:ext cx="1924050" cy="1609725"/>
          </a:xfrm>
          <a:prstGeom prst="rect">
            <a:avLst/>
          </a:prstGeom>
          <a:noFill/>
          <a:ln>
            <a:noFill/>
          </a:ln>
        </p:spPr>
      </p:pic>
      <p:sp>
        <p:nvSpPr>
          <p:cNvPr id="327" name="Shape 327"/>
          <p:cNvSpPr txBox="1"/>
          <p:nvPr/>
        </p:nvSpPr>
        <p:spPr>
          <a:xfrm>
            <a:off x="498450" y="5295825"/>
            <a:ext cx="3547800" cy="810000"/>
          </a:xfrm>
          <a:prstGeom prst="rect">
            <a:avLst/>
          </a:prstGeom>
          <a:noFill/>
          <a:ln>
            <a:noFill/>
          </a:ln>
        </p:spPr>
        <p:txBody>
          <a:bodyPr anchorCtr="0" anchor="t" bIns="91425" lIns="91425" rIns="91425" tIns="91425">
            <a:noAutofit/>
          </a:bodyPr>
          <a:lstStyle/>
          <a:p>
            <a:pPr lvl="0" algn="ctr">
              <a:spcBef>
                <a:spcPts val="0"/>
              </a:spcBef>
              <a:buNone/>
            </a:pPr>
            <a:r>
              <a:rPr b="1" lang="en">
                <a:latin typeface="Varela"/>
                <a:ea typeface="Varela"/>
                <a:cs typeface="Varela"/>
                <a:sym typeface="Varela"/>
              </a:rPr>
              <a:t>3. Annual Estimates Mass-Update (TABLE_IMPTT_UPDATE SAP)</a:t>
            </a:r>
          </a:p>
        </p:txBody>
      </p:sp>
      <p:sp>
        <p:nvSpPr>
          <p:cNvPr id="328" name="Shape 328"/>
          <p:cNvSpPr/>
          <p:nvPr/>
        </p:nvSpPr>
        <p:spPr>
          <a:xfrm rot="10797599">
            <a:off x="4070424" y="4529025"/>
            <a:ext cx="1288800" cy="5016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9" name="Shape 329"/>
          <p:cNvSpPr/>
          <p:nvPr/>
        </p:nvSpPr>
        <p:spPr>
          <a:xfrm>
            <a:off x="5492725" y="3598725"/>
            <a:ext cx="3244800" cy="2362200"/>
          </a:xfrm>
          <a:prstGeom prst="roundRect">
            <a:avLst>
              <a:gd fmla="val 16667" name="adj"/>
            </a:avLst>
          </a:prstGeom>
          <a:noFill/>
          <a:ln cap="flat" cmpd="sng" w="2857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600"/>
          </a:p>
        </p:txBody>
      </p:sp>
      <p:pic>
        <p:nvPicPr>
          <p:cNvPr id="330" name="Shape 330"/>
          <p:cNvPicPr preferRelativeResize="0"/>
          <p:nvPr/>
        </p:nvPicPr>
        <p:blipFill>
          <a:blip r:embed="rId6">
            <a:alphaModFix/>
          </a:blip>
          <a:stretch>
            <a:fillRect/>
          </a:stretch>
        </p:blipFill>
        <p:spPr>
          <a:xfrm>
            <a:off x="5662225" y="3733050"/>
            <a:ext cx="598800" cy="598800"/>
          </a:xfrm>
          <a:prstGeom prst="rect">
            <a:avLst/>
          </a:prstGeom>
          <a:noFill/>
          <a:ln>
            <a:noFill/>
          </a:ln>
        </p:spPr>
      </p:pic>
      <p:sp>
        <p:nvSpPr>
          <p:cNvPr id="331" name="Shape 331"/>
          <p:cNvSpPr txBox="1"/>
          <p:nvPr/>
        </p:nvSpPr>
        <p:spPr>
          <a:xfrm>
            <a:off x="6328100" y="3733050"/>
            <a:ext cx="2469300" cy="598800"/>
          </a:xfrm>
          <a:prstGeom prst="rect">
            <a:avLst/>
          </a:prstGeom>
          <a:noFill/>
          <a:ln>
            <a:noFill/>
          </a:ln>
        </p:spPr>
        <p:txBody>
          <a:bodyPr anchorCtr="0" anchor="t" bIns="91425" lIns="91425" rIns="91425" tIns="91425">
            <a:noAutofit/>
          </a:bodyPr>
          <a:lstStyle/>
          <a:p>
            <a:pPr lvl="0" rtl="0">
              <a:spcBef>
                <a:spcPts val="0"/>
              </a:spcBef>
              <a:buNone/>
            </a:pPr>
            <a:r>
              <a:rPr b="1" lang="en">
                <a:latin typeface="Varela"/>
                <a:ea typeface="Varela"/>
                <a:cs typeface="Varela"/>
                <a:sym typeface="Varela"/>
              </a:rPr>
              <a:t>2. Annual estimates recalculation, based on</a:t>
            </a:r>
          </a:p>
        </p:txBody>
      </p:sp>
      <p:pic>
        <p:nvPicPr>
          <p:cNvPr id="332" name="Shape 332"/>
          <p:cNvPicPr preferRelativeResize="0"/>
          <p:nvPr/>
        </p:nvPicPr>
        <p:blipFill>
          <a:blip r:embed="rId7">
            <a:alphaModFix/>
          </a:blip>
          <a:stretch>
            <a:fillRect/>
          </a:stretch>
        </p:blipFill>
        <p:spPr>
          <a:xfrm>
            <a:off x="7962100" y="4408050"/>
            <a:ext cx="421799" cy="421799"/>
          </a:xfrm>
          <a:prstGeom prst="rect">
            <a:avLst/>
          </a:prstGeom>
          <a:noFill/>
          <a:ln>
            <a:noFill/>
          </a:ln>
        </p:spPr>
      </p:pic>
      <p:sp>
        <p:nvSpPr>
          <p:cNvPr id="333" name="Shape 333"/>
          <p:cNvSpPr txBox="1"/>
          <p:nvPr/>
        </p:nvSpPr>
        <p:spPr>
          <a:xfrm>
            <a:off x="5662225" y="4305900"/>
            <a:ext cx="2300700" cy="598800"/>
          </a:xfrm>
          <a:prstGeom prst="rect">
            <a:avLst/>
          </a:prstGeom>
          <a:noFill/>
          <a:ln>
            <a:noFill/>
          </a:ln>
        </p:spPr>
        <p:txBody>
          <a:bodyPr anchorCtr="0" anchor="t" bIns="91425" lIns="91425" rIns="91425" tIns="91425">
            <a:noAutofit/>
          </a:bodyPr>
          <a:lstStyle/>
          <a:p>
            <a:pPr lvl="0" rtl="0">
              <a:spcBef>
                <a:spcPts val="0"/>
              </a:spcBef>
              <a:buNone/>
            </a:pPr>
            <a:r>
              <a:rPr lang="en">
                <a:latin typeface="Varela"/>
                <a:ea typeface="Varela"/>
                <a:cs typeface="Varela"/>
                <a:sym typeface="Varela"/>
              </a:rPr>
              <a:t>Functional locations and equipment hierarchies</a:t>
            </a:r>
          </a:p>
        </p:txBody>
      </p:sp>
      <p:pic>
        <p:nvPicPr>
          <p:cNvPr id="334" name="Shape 334"/>
          <p:cNvPicPr preferRelativeResize="0"/>
          <p:nvPr/>
        </p:nvPicPr>
        <p:blipFill>
          <a:blip r:embed="rId8">
            <a:alphaModFix/>
          </a:blip>
          <a:stretch>
            <a:fillRect/>
          </a:stretch>
        </p:blipFill>
        <p:spPr>
          <a:xfrm>
            <a:off x="8015474" y="4980900"/>
            <a:ext cx="340949" cy="340949"/>
          </a:xfrm>
          <a:prstGeom prst="rect">
            <a:avLst/>
          </a:prstGeom>
          <a:noFill/>
          <a:ln>
            <a:noFill/>
          </a:ln>
        </p:spPr>
      </p:pic>
      <p:sp>
        <p:nvSpPr>
          <p:cNvPr id="335" name="Shape 335"/>
          <p:cNvSpPr txBox="1"/>
          <p:nvPr/>
        </p:nvSpPr>
        <p:spPr>
          <a:xfrm>
            <a:off x="5662225" y="4839300"/>
            <a:ext cx="2300700" cy="598800"/>
          </a:xfrm>
          <a:prstGeom prst="rect">
            <a:avLst/>
          </a:prstGeom>
          <a:noFill/>
          <a:ln>
            <a:noFill/>
          </a:ln>
        </p:spPr>
        <p:txBody>
          <a:bodyPr anchorCtr="0" anchor="t" bIns="91425" lIns="91425" rIns="91425" tIns="91425">
            <a:noAutofit/>
          </a:bodyPr>
          <a:lstStyle/>
          <a:p>
            <a:pPr lvl="0" rtl="0">
              <a:spcBef>
                <a:spcPts val="0"/>
              </a:spcBef>
              <a:buNone/>
            </a:pPr>
            <a:r>
              <a:rPr lang="en">
                <a:latin typeface="Varela"/>
                <a:ea typeface="Varela"/>
                <a:cs typeface="Varela"/>
                <a:sym typeface="Varela"/>
              </a:rPr>
              <a:t>Measuring points and measuring documents</a:t>
            </a:r>
          </a:p>
        </p:txBody>
      </p:sp>
      <p:pic>
        <p:nvPicPr>
          <p:cNvPr id="336" name="Shape 336"/>
          <p:cNvPicPr preferRelativeResize="0"/>
          <p:nvPr/>
        </p:nvPicPr>
        <p:blipFill rotWithShape="1">
          <a:blip r:embed="rId9">
            <a:alphaModFix/>
          </a:blip>
          <a:srcRect b="27970" l="16255" r="17015" t="31497"/>
          <a:stretch/>
        </p:blipFill>
        <p:spPr>
          <a:xfrm>
            <a:off x="7991299" y="5550450"/>
            <a:ext cx="421800" cy="256202"/>
          </a:xfrm>
          <a:prstGeom prst="rect">
            <a:avLst/>
          </a:prstGeom>
          <a:noFill/>
          <a:ln>
            <a:noFill/>
          </a:ln>
        </p:spPr>
      </p:pic>
      <p:sp>
        <p:nvSpPr>
          <p:cNvPr id="337" name="Shape 337"/>
          <p:cNvSpPr txBox="1"/>
          <p:nvPr/>
        </p:nvSpPr>
        <p:spPr>
          <a:xfrm>
            <a:off x="5662225" y="5448900"/>
            <a:ext cx="2300700" cy="598800"/>
          </a:xfrm>
          <a:prstGeom prst="rect">
            <a:avLst/>
          </a:prstGeom>
          <a:noFill/>
          <a:ln>
            <a:noFill/>
          </a:ln>
        </p:spPr>
        <p:txBody>
          <a:bodyPr anchorCtr="0" anchor="t" bIns="91425" lIns="91425" rIns="91425" tIns="91425">
            <a:noAutofit/>
          </a:bodyPr>
          <a:lstStyle/>
          <a:p>
            <a:pPr lvl="0" rtl="0">
              <a:spcBef>
                <a:spcPts val="0"/>
              </a:spcBef>
              <a:buNone/>
            </a:pPr>
            <a:r>
              <a:rPr lang="en">
                <a:latin typeface="Varela"/>
                <a:ea typeface="Varela"/>
                <a:cs typeface="Varela"/>
                <a:sym typeface="Varela"/>
              </a:rPr>
              <a:t>Master Equipment Data</a:t>
            </a:r>
          </a:p>
        </p:txBody>
      </p:sp>
      <p:sp>
        <p:nvSpPr>
          <p:cNvPr id="338" name="Shape 338"/>
          <p:cNvSpPr/>
          <p:nvPr/>
        </p:nvSpPr>
        <p:spPr>
          <a:xfrm>
            <a:off x="203800" y="1948400"/>
            <a:ext cx="1363500" cy="524700"/>
          </a:xfrm>
          <a:prstGeom prst="chevron">
            <a:avLst>
              <a:gd fmla="val 50000"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Varela"/>
                <a:ea typeface="Varela"/>
                <a:cs typeface="Varela"/>
                <a:sym typeface="Varela"/>
              </a:rPr>
              <a:t>to-be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164700" y="136175"/>
            <a:ext cx="8879400" cy="763500"/>
          </a:xfrm>
          <a:prstGeom prst="rect">
            <a:avLst/>
          </a:prstGeom>
        </p:spPr>
        <p:txBody>
          <a:bodyPr anchorCtr="0" anchor="t" bIns="91425" lIns="91425" rIns="91425" tIns="91425">
            <a:noAutofit/>
          </a:bodyPr>
          <a:lstStyle/>
          <a:p>
            <a:pPr lvl="0">
              <a:lnSpc>
                <a:spcPct val="120000"/>
              </a:lnSpc>
              <a:spcBef>
                <a:spcPts val="0"/>
              </a:spcBef>
              <a:buClr>
                <a:schemeClr val="dk1"/>
              </a:buClr>
              <a:buSzPct val="44000"/>
              <a:buFont typeface="Arial"/>
              <a:buNone/>
            </a:pPr>
            <a:r>
              <a:rPr lang="en">
                <a:solidFill>
                  <a:schemeClr val="dk1"/>
                </a:solidFill>
              </a:rPr>
              <a:t>Challenge 3: Inability to Perform Weekly Forecasts</a:t>
            </a:r>
          </a:p>
        </p:txBody>
      </p:sp>
      <p:sp>
        <p:nvSpPr>
          <p:cNvPr id="344" name="Shape 344"/>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45" name="Shape 345"/>
          <p:cNvSpPr/>
          <p:nvPr/>
        </p:nvSpPr>
        <p:spPr>
          <a:xfrm>
            <a:off x="1695576" y="1329258"/>
            <a:ext cx="612293" cy="679357"/>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38761D"/>
          </a:solidFill>
          <a:ln>
            <a:noFill/>
          </a:ln>
        </p:spPr>
        <p:txBody>
          <a:bodyPr anchorCtr="0" anchor="ctr" bIns="91425" lIns="91425" rIns="91425" tIns="91425">
            <a:noAutofit/>
          </a:bodyPr>
          <a:lstStyle/>
          <a:p>
            <a:pPr lvl="0">
              <a:spcBef>
                <a:spcPts val="0"/>
              </a:spcBef>
              <a:buNone/>
            </a:pPr>
            <a:r>
              <a:t/>
            </a:r>
            <a:endParaRPr/>
          </a:p>
        </p:txBody>
      </p:sp>
      <p:pic>
        <p:nvPicPr>
          <p:cNvPr id="346" name="Shape 346"/>
          <p:cNvPicPr preferRelativeResize="0"/>
          <p:nvPr/>
        </p:nvPicPr>
        <p:blipFill>
          <a:blip r:embed="rId3">
            <a:alphaModFix/>
          </a:blip>
          <a:stretch>
            <a:fillRect/>
          </a:stretch>
        </p:blipFill>
        <p:spPr>
          <a:xfrm>
            <a:off x="3158156" y="1196312"/>
            <a:ext cx="703947" cy="703962"/>
          </a:xfrm>
          <a:prstGeom prst="rect">
            <a:avLst/>
          </a:prstGeom>
          <a:noFill/>
          <a:ln>
            <a:noFill/>
          </a:ln>
        </p:spPr>
      </p:pic>
      <p:pic>
        <p:nvPicPr>
          <p:cNvPr id="347" name="Shape 347"/>
          <p:cNvPicPr preferRelativeResize="0"/>
          <p:nvPr/>
        </p:nvPicPr>
        <p:blipFill>
          <a:blip r:embed="rId4">
            <a:alphaModFix/>
          </a:blip>
          <a:stretch>
            <a:fillRect/>
          </a:stretch>
        </p:blipFill>
        <p:spPr>
          <a:xfrm>
            <a:off x="3763025" y="1750774"/>
            <a:ext cx="1216800" cy="867974"/>
          </a:xfrm>
          <a:prstGeom prst="rect">
            <a:avLst/>
          </a:prstGeom>
          <a:noFill/>
          <a:ln>
            <a:noFill/>
          </a:ln>
        </p:spPr>
      </p:pic>
      <p:pic>
        <p:nvPicPr>
          <p:cNvPr id="348" name="Shape 348"/>
          <p:cNvPicPr preferRelativeResize="0"/>
          <p:nvPr/>
        </p:nvPicPr>
        <p:blipFill>
          <a:blip r:embed="rId3">
            <a:alphaModFix/>
          </a:blip>
          <a:stretch>
            <a:fillRect/>
          </a:stretch>
        </p:blipFill>
        <p:spPr>
          <a:xfrm>
            <a:off x="3519277" y="1309049"/>
            <a:ext cx="703947" cy="703962"/>
          </a:xfrm>
          <a:prstGeom prst="rect">
            <a:avLst/>
          </a:prstGeom>
          <a:noFill/>
          <a:ln>
            <a:noFill/>
          </a:ln>
        </p:spPr>
      </p:pic>
      <p:sp>
        <p:nvSpPr>
          <p:cNvPr id="349" name="Shape 349"/>
          <p:cNvSpPr/>
          <p:nvPr/>
        </p:nvSpPr>
        <p:spPr>
          <a:xfrm>
            <a:off x="2419651" y="1880445"/>
            <a:ext cx="612293" cy="679357"/>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741B47"/>
          </a:solidFill>
          <a:ln>
            <a:noFill/>
          </a:ln>
        </p:spPr>
        <p:txBody>
          <a:bodyPr anchorCtr="0" anchor="ctr" bIns="91425" lIns="91425" rIns="91425" tIns="91425">
            <a:noAutofit/>
          </a:bodyPr>
          <a:lstStyle/>
          <a:p>
            <a:pPr lvl="0">
              <a:spcBef>
                <a:spcPts val="0"/>
              </a:spcBef>
              <a:buNone/>
            </a:pPr>
            <a:r>
              <a:t/>
            </a:r>
            <a:endParaRPr/>
          </a:p>
        </p:txBody>
      </p:sp>
      <p:sp>
        <p:nvSpPr>
          <p:cNvPr id="350" name="Shape 350"/>
          <p:cNvSpPr txBox="1"/>
          <p:nvPr/>
        </p:nvSpPr>
        <p:spPr>
          <a:xfrm>
            <a:off x="1302300" y="2889925"/>
            <a:ext cx="2847000" cy="4455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800">
                <a:solidFill>
                  <a:schemeClr val="dk2"/>
                </a:solidFill>
                <a:latin typeface="Varela"/>
                <a:ea typeface="Varela"/>
                <a:cs typeface="Varela"/>
                <a:sym typeface="Varela"/>
              </a:rPr>
              <a:t>Maintenance Planners &amp; Shift Supervisors</a:t>
            </a:r>
          </a:p>
        </p:txBody>
      </p:sp>
      <p:sp>
        <p:nvSpPr>
          <p:cNvPr id="351" name="Shape 351"/>
          <p:cNvSpPr/>
          <p:nvPr/>
        </p:nvSpPr>
        <p:spPr>
          <a:xfrm rot="10798104">
            <a:off x="2471949" y="1499725"/>
            <a:ext cx="543900" cy="2829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52" name="Shape 352"/>
          <p:cNvSpPr/>
          <p:nvPr/>
        </p:nvSpPr>
        <p:spPr>
          <a:xfrm rot="10798104">
            <a:off x="3196499" y="2157400"/>
            <a:ext cx="543900" cy="282900"/>
          </a:xfrm>
          <a:prstGeom prst="rightArrow">
            <a:avLst>
              <a:gd fmla="val 50000" name="adj1"/>
              <a:gd fmla="val 50000" name="adj2"/>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53" name="Shape 353"/>
          <p:cNvSpPr txBox="1"/>
          <p:nvPr/>
        </p:nvSpPr>
        <p:spPr>
          <a:xfrm>
            <a:off x="4368150" y="3992925"/>
            <a:ext cx="4600500" cy="7635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800">
                <a:solidFill>
                  <a:schemeClr val="dk2"/>
                </a:solidFill>
                <a:latin typeface="Varela"/>
                <a:ea typeface="Varela"/>
                <a:cs typeface="Varela"/>
                <a:sym typeface="Varela"/>
              </a:rPr>
              <a:t>SAP solution for capacity requirements planning is </a:t>
            </a:r>
            <a:r>
              <a:rPr lang="en" sz="1800" u="sng">
                <a:solidFill>
                  <a:schemeClr val="dk2"/>
                </a:solidFill>
                <a:latin typeface="Varela"/>
                <a:ea typeface="Varela"/>
                <a:cs typeface="Varela"/>
                <a:sym typeface="Varela"/>
              </a:rPr>
              <a:t>available but not being used</a:t>
            </a:r>
          </a:p>
        </p:txBody>
      </p:sp>
      <p:pic>
        <p:nvPicPr>
          <p:cNvPr id="354" name="Shape 354"/>
          <p:cNvPicPr preferRelativeResize="0"/>
          <p:nvPr/>
        </p:nvPicPr>
        <p:blipFill>
          <a:blip r:embed="rId5">
            <a:alphaModFix/>
          </a:blip>
          <a:stretch>
            <a:fillRect/>
          </a:stretch>
        </p:blipFill>
        <p:spPr>
          <a:xfrm>
            <a:off x="5120125" y="1541299"/>
            <a:ext cx="3047663" cy="2305800"/>
          </a:xfrm>
          <a:prstGeom prst="rect">
            <a:avLst/>
          </a:prstGeom>
          <a:noFill/>
          <a:ln>
            <a:noFill/>
          </a:ln>
        </p:spPr>
      </p:pic>
      <p:sp>
        <p:nvSpPr>
          <p:cNvPr id="355" name="Shape 355"/>
          <p:cNvSpPr txBox="1"/>
          <p:nvPr/>
        </p:nvSpPr>
        <p:spPr>
          <a:xfrm>
            <a:off x="464100" y="4983800"/>
            <a:ext cx="6454500" cy="13863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i="1" lang="en" sz="1800">
                <a:solidFill>
                  <a:schemeClr val="dk2"/>
                </a:solidFill>
                <a:latin typeface="Varela"/>
                <a:ea typeface="Varela"/>
                <a:cs typeface="Varela"/>
                <a:sym typeface="Varela"/>
              </a:rPr>
              <a:t>Gap Identified:</a:t>
            </a:r>
            <a:br>
              <a:rPr lang="en" sz="1800">
                <a:solidFill>
                  <a:schemeClr val="dk2"/>
                </a:solidFill>
                <a:latin typeface="Varela"/>
                <a:ea typeface="Varela"/>
                <a:cs typeface="Varela"/>
                <a:sym typeface="Varela"/>
              </a:rPr>
            </a:br>
            <a:r>
              <a:rPr b="1" lang="en" sz="1800">
                <a:solidFill>
                  <a:schemeClr val="dk2"/>
                </a:solidFill>
                <a:latin typeface="Varela"/>
                <a:ea typeface="Varela"/>
                <a:cs typeface="Varela"/>
                <a:sym typeface="Varela"/>
              </a:rPr>
              <a:t>Standard SAP ERP </a:t>
            </a:r>
            <a:r>
              <a:rPr lang="en" sz="1800">
                <a:solidFill>
                  <a:schemeClr val="dk2"/>
                </a:solidFill>
                <a:latin typeface="Varela"/>
                <a:ea typeface="Varela"/>
                <a:cs typeface="Varela"/>
                <a:sym typeface="Varela"/>
              </a:rPr>
              <a:t>does not provide usable interfaces for planning involving </a:t>
            </a:r>
            <a:r>
              <a:rPr b="1" lang="en" sz="1800">
                <a:solidFill>
                  <a:schemeClr val="dk2"/>
                </a:solidFill>
                <a:latin typeface="Varela"/>
                <a:ea typeface="Varela"/>
                <a:cs typeface="Varela"/>
                <a:sym typeface="Varela"/>
              </a:rPr>
              <a:t>large volumes of requirements</a:t>
            </a:r>
            <a:r>
              <a:rPr lang="en" sz="1800">
                <a:solidFill>
                  <a:schemeClr val="dk2"/>
                </a:solidFill>
                <a:latin typeface="Varela"/>
                <a:ea typeface="Varela"/>
                <a:cs typeface="Varela"/>
                <a:sym typeface="Varela"/>
              </a:rPr>
              <a:t> with </a:t>
            </a:r>
            <a:r>
              <a:rPr b="1" lang="en" sz="1800">
                <a:solidFill>
                  <a:schemeClr val="dk2"/>
                </a:solidFill>
                <a:latin typeface="Varela"/>
                <a:ea typeface="Varela"/>
                <a:cs typeface="Varela"/>
                <a:sym typeface="Varela"/>
              </a:rPr>
              <a:t>many specific individual capacities</a:t>
            </a:r>
            <a:r>
              <a:rPr lang="en" sz="1800">
                <a:solidFill>
                  <a:schemeClr val="dk2"/>
                </a:solidFill>
                <a:latin typeface="Varela"/>
                <a:ea typeface="Varela"/>
                <a:cs typeface="Varela"/>
                <a:sym typeface="Varela"/>
              </a:rPr>
              <a:t>.</a:t>
            </a:r>
          </a:p>
        </p:txBody>
      </p:sp>
      <p:sp>
        <p:nvSpPr>
          <p:cNvPr id="356" name="Shape 356"/>
          <p:cNvSpPr/>
          <p:nvPr/>
        </p:nvSpPr>
        <p:spPr>
          <a:xfrm>
            <a:off x="4659162" y="2897637"/>
            <a:ext cx="1044900" cy="867900"/>
          </a:xfrm>
          <a:prstGeom prst="mathMultiply">
            <a:avLst>
              <a:gd fmla="val 23520"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p:nvPr/>
        </p:nvSpPr>
        <p:spPr>
          <a:xfrm>
            <a:off x="203800" y="1838600"/>
            <a:ext cx="1363500" cy="524700"/>
          </a:xfrm>
          <a:prstGeom prst="chevron">
            <a:avLst>
              <a:gd fmla="val 50000" name="adj"/>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Varela"/>
                <a:ea typeface="Varela"/>
                <a:cs typeface="Varela"/>
                <a:sym typeface="Varela"/>
              </a:rPr>
              <a:t>as-is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209625" y="136175"/>
            <a:ext cx="8849400" cy="763500"/>
          </a:xfrm>
          <a:prstGeom prst="rect">
            <a:avLst/>
          </a:prstGeom>
        </p:spPr>
        <p:txBody>
          <a:bodyPr anchorCtr="0" anchor="t" bIns="91425" lIns="91425" rIns="91425" tIns="91425">
            <a:noAutofit/>
          </a:bodyPr>
          <a:lstStyle/>
          <a:p>
            <a:pPr lvl="0">
              <a:lnSpc>
                <a:spcPct val="120000"/>
              </a:lnSpc>
              <a:spcBef>
                <a:spcPts val="0"/>
              </a:spcBef>
              <a:buClr>
                <a:schemeClr val="dk1"/>
              </a:buClr>
              <a:buSzPct val="44000"/>
              <a:buFont typeface="Arial"/>
              <a:buNone/>
            </a:pPr>
            <a:r>
              <a:rPr lang="en">
                <a:solidFill>
                  <a:schemeClr val="dk1"/>
                </a:solidFill>
              </a:rPr>
              <a:t>Proposed Solution: SAP Multiresource Scheduling</a:t>
            </a:r>
          </a:p>
        </p:txBody>
      </p:sp>
      <p:sp>
        <p:nvSpPr>
          <p:cNvPr id="363" name="Shape 36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64" name="Shape 364"/>
          <p:cNvPicPr preferRelativeResize="0"/>
          <p:nvPr/>
        </p:nvPicPr>
        <p:blipFill rotWithShape="1">
          <a:blip r:embed="rId3">
            <a:alphaModFix/>
          </a:blip>
          <a:srcRect b="7113" l="5996" r="1471" t="21894"/>
          <a:stretch/>
        </p:blipFill>
        <p:spPr>
          <a:xfrm>
            <a:off x="17100" y="983575"/>
            <a:ext cx="9144000" cy="5261722"/>
          </a:xfrm>
          <a:prstGeom prst="rect">
            <a:avLst/>
          </a:prstGeom>
          <a:noFill/>
          <a:ln>
            <a:noFill/>
          </a:ln>
        </p:spPr>
      </p:pic>
      <p:sp>
        <p:nvSpPr>
          <p:cNvPr id="365" name="Shape 365"/>
          <p:cNvSpPr/>
          <p:nvPr/>
        </p:nvSpPr>
        <p:spPr>
          <a:xfrm flipH="1">
            <a:off x="7341825" y="1742650"/>
            <a:ext cx="1357800" cy="524700"/>
          </a:xfrm>
          <a:prstGeom prst="chevron">
            <a:avLst>
              <a:gd fmla="val 50000"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Varela"/>
                <a:ea typeface="Varela"/>
                <a:cs typeface="Varela"/>
                <a:sym typeface="Varela"/>
              </a:rPr>
              <a:t>to-be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p:nvPr/>
        </p:nvSpPr>
        <p:spPr>
          <a:xfrm>
            <a:off x="162875" y="4341100"/>
            <a:ext cx="8873700" cy="2028900"/>
          </a:xfrm>
          <a:prstGeom prst="rect">
            <a:avLst/>
          </a:prstGeom>
          <a:no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2400">
                <a:latin typeface="Varela"/>
                <a:ea typeface="Varela"/>
                <a:cs typeface="Varela"/>
                <a:sym typeface="Varela"/>
              </a:rPr>
              <a:t>                                                                 </a:t>
            </a:r>
            <a:r>
              <a:rPr lang="en" sz="2400">
                <a:latin typeface="Varela"/>
                <a:ea typeface="Varela"/>
                <a:cs typeface="Varela"/>
                <a:sym typeface="Varela"/>
              </a:rPr>
              <a:t>MRS</a:t>
            </a:r>
          </a:p>
        </p:txBody>
      </p:sp>
      <p:sp>
        <p:nvSpPr>
          <p:cNvPr id="371" name="Shape 371"/>
          <p:cNvSpPr/>
          <p:nvPr/>
        </p:nvSpPr>
        <p:spPr>
          <a:xfrm>
            <a:off x="162875" y="1128275"/>
            <a:ext cx="3147600" cy="2829900"/>
          </a:xfrm>
          <a:prstGeom prst="rect">
            <a:avLst/>
          </a:prstGeom>
          <a:no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2400">
                <a:latin typeface="Varela"/>
                <a:ea typeface="Varela"/>
                <a:cs typeface="Varela"/>
                <a:sym typeface="Varela"/>
              </a:rPr>
              <a:t>Demands</a:t>
            </a:r>
          </a:p>
        </p:txBody>
      </p:sp>
      <p:sp>
        <p:nvSpPr>
          <p:cNvPr id="372" name="Shape 372"/>
          <p:cNvSpPr txBox="1"/>
          <p:nvPr>
            <p:ph type="title"/>
          </p:nvPr>
        </p:nvSpPr>
        <p:spPr>
          <a:xfrm>
            <a:off x="348150" y="136166"/>
            <a:ext cx="8520600" cy="763499"/>
          </a:xfrm>
          <a:prstGeom prst="rect">
            <a:avLst/>
          </a:prstGeom>
        </p:spPr>
        <p:txBody>
          <a:bodyPr anchorCtr="0" anchor="t" bIns="91425" lIns="91425" rIns="91425" tIns="91425">
            <a:noAutofit/>
          </a:bodyPr>
          <a:lstStyle/>
          <a:p>
            <a:pPr lvl="0" rtl="0">
              <a:lnSpc>
                <a:spcPct val="120000"/>
              </a:lnSpc>
              <a:spcBef>
                <a:spcPts val="0"/>
              </a:spcBef>
              <a:buNone/>
            </a:pPr>
            <a:r>
              <a:rPr lang="en">
                <a:solidFill>
                  <a:schemeClr val="dk1"/>
                </a:solidFill>
              </a:rPr>
              <a:t>Overview: SAP Multiresource Scheduling</a:t>
            </a:r>
          </a:p>
        </p:txBody>
      </p:sp>
      <p:sp>
        <p:nvSpPr>
          <p:cNvPr id="373" name="Shape 37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74" name="Shape 374"/>
          <p:cNvSpPr/>
          <p:nvPr/>
        </p:nvSpPr>
        <p:spPr>
          <a:xfrm>
            <a:off x="1660475" y="2237125"/>
            <a:ext cx="1458300" cy="462000"/>
          </a:xfrm>
          <a:prstGeom prst="rect">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arela"/>
                <a:ea typeface="Varela"/>
                <a:cs typeface="Varela"/>
                <a:sym typeface="Varela"/>
              </a:rPr>
              <a:t>Equipment</a:t>
            </a:r>
          </a:p>
        </p:txBody>
      </p:sp>
      <p:sp>
        <p:nvSpPr>
          <p:cNvPr id="375" name="Shape 375"/>
          <p:cNvSpPr/>
          <p:nvPr/>
        </p:nvSpPr>
        <p:spPr>
          <a:xfrm>
            <a:off x="239075" y="1710650"/>
            <a:ext cx="1576200" cy="462000"/>
          </a:xfrm>
          <a:prstGeom prst="rect">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arela"/>
                <a:ea typeface="Varela"/>
                <a:cs typeface="Varela"/>
                <a:sym typeface="Varela"/>
              </a:rPr>
              <a:t>PS Network</a:t>
            </a:r>
          </a:p>
        </p:txBody>
      </p:sp>
      <p:sp>
        <p:nvSpPr>
          <p:cNvPr id="376" name="Shape 376"/>
          <p:cNvSpPr/>
          <p:nvPr/>
        </p:nvSpPr>
        <p:spPr>
          <a:xfrm>
            <a:off x="1660400" y="3173925"/>
            <a:ext cx="1458300" cy="462000"/>
          </a:xfrm>
          <a:prstGeom prst="rect">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arela"/>
                <a:ea typeface="Varela"/>
                <a:cs typeface="Varela"/>
                <a:sym typeface="Varela"/>
              </a:rPr>
              <a:t>CS Order</a:t>
            </a:r>
          </a:p>
        </p:txBody>
      </p:sp>
      <p:sp>
        <p:nvSpPr>
          <p:cNvPr id="377" name="Shape 377"/>
          <p:cNvSpPr/>
          <p:nvPr/>
        </p:nvSpPr>
        <p:spPr>
          <a:xfrm>
            <a:off x="5858625" y="1128275"/>
            <a:ext cx="3147600" cy="2829900"/>
          </a:xfrm>
          <a:prstGeom prst="rect">
            <a:avLst/>
          </a:prstGeom>
          <a:no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2400">
                <a:latin typeface="Varela"/>
                <a:ea typeface="Varela"/>
                <a:cs typeface="Varela"/>
                <a:sym typeface="Varela"/>
              </a:rPr>
              <a:t>Resources</a:t>
            </a:r>
          </a:p>
        </p:txBody>
      </p:sp>
      <p:sp>
        <p:nvSpPr>
          <p:cNvPr id="378" name="Shape 378"/>
          <p:cNvSpPr/>
          <p:nvPr/>
        </p:nvSpPr>
        <p:spPr>
          <a:xfrm>
            <a:off x="5974125" y="1591425"/>
            <a:ext cx="2930700" cy="462000"/>
          </a:xfrm>
          <a:prstGeom prst="rect">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arela"/>
                <a:ea typeface="Varela"/>
                <a:cs typeface="Varela"/>
                <a:sym typeface="Varela"/>
              </a:rPr>
              <a:t>Availability (HR)</a:t>
            </a:r>
          </a:p>
        </p:txBody>
      </p:sp>
      <p:sp>
        <p:nvSpPr>
          <p:cNvPr id="379" name="Shape 379"/>
          <p:cNvSpPr/>
          <p:nvPr/>
        </p:nvSpPr>
        <p:spPr>
          <a:xfrm>
            <a:off x="5974125" y="2151075"/>
            <a:ext cx="2930700" cy="1703700"/>
          </a:xfrm>
          <a:prstGeom prst="rect">
            <a:avLst/>
          </a:prstGeom>
          <a:solidFill>
            <a:srgbClr val="B7B7B7"/>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latin typeface="Varela"/>
                <a:ea typeface="Varela"/>
                <a:cs typeface="Varela"/>
                <a:sym typeface="Varela"/>
              </a:rPr>
              <a:t>Qualification Profile</a:t>
            </a:r>
          </a:p>
        </p:txBody>
      </p:sp>
      <p:sp>
        <p:nvSpPr>
          <p:cNvPr id="380" name="Shape 380"/>
          <p:cNvSpPr/>
          <p:nvPr/>
        </p:nvSpPr>
        <p:spPr>
          <a:xfrm>
            <a:off x="3434050" y="1128275"/>
            <a:ext cx="2301000" cy="2829900"/>
          </a:xfrm>
          <a:prstGeom prst="rect">
            <a:avLst/>
          </a:prstGeom>
          <a:no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2400">
                <a:latin typeface="Varela"/>
                <a:ea typeface="Varela"/>
                <a:cs typeface="Varela"/>
                <a:sym typeface="Varela"/>
              </a:rPr>
              <a:t>Qualifications</a:t>
            </a:r>
          </a:p>
          <a:p>
            <a:pPr lvl="0" rtl="0" algn="ctr">
              <a:spcBef>
                <a:spcPts val="0"/>
              </a:spcBef>
              <a:buNone/>
            </a:pPr>
            <a:r>
              <a:t/>
            </a:r>
            <a:endParaRPr sz="2400"/>
          </a:p>
          <a:p>
            <a:pPr lvl="0" rtl="0" algn="ctr">
              <a:spcBef>
                <a:spcPts val="0"/>
              </a:spcBef>
              <a:buNone/>
            </a:pPr>
            <a:r>
              <a:t/>
            </a:r>
            <a:endParaRPr sz="2400"/>
          </a:p>
          <a:p>
            <a:pPr lvl="0" rtl="0" algn="ctr">
              <a:spcBef>
                <a:spcPts val="0"/>
              </a:spcBef>
              <a:buNone/>
            </a:pPr>
            <a:r>
              <a:t/>
            </a:r>
            <a:endParaRPr sz="2400"/>
          </a:p>
          <a:p>
            <a:pPr lvl="0" rtl="0" algn="ctr">
              <a:spcBef>
                <a:spcPts val="0"/>
              </a:spcBef>
              <a:buNone/>
            </a:pPr>
            <a:r>
              <a:t/>
            </a:r>
            <a:endParaRPr sz="2400"/>
          </a:p>
          <a:p>
            <a:pPr lvl="0" rtl="0" algn="ctr">
              <a:spcBef>
                <a:spcPts val="0"/>
              </a:spcBef>
              <a:buNone/>
            </a:pPr>
            <a:r>
              <a:t/>
            </a:r>
            <a:endParaRPr sz="2400">
              <a:latin typeface="Varela"/>
              <a:ea typeface="Varela"/>
              <a:cs typeface="Varela"/>
              <a:sym typeface="Varela"/>
            </a:endParaRPr>
          </a:p>
          <a:p>
            <a:pPr lvl="0" rtl="0" algn="ctr">
              <a:spcBef>
                <a:spcPts val="0"/>
              </a:spcBef>
              <a:buNone/>
            </a:pPr>
            <a:r>
              <a:rPr lang="en" sz="1800">
                <a:latin typeface="Varela"/>
                <a:ea typeface="Varela"/>
                <a:cs typeface="Varela"/>
                <a:sym typeface="Varela"/>
              </a:rPr>
              <a:t>Multi Dimensional qualification</a:t>
            </a:r>
          </a:p>
        </p:txBody>
      </p:sp>
      <p:sp>
        <p:nvSpPr>
          <p:cNvPr id="381" name="Shape 381"/>
          <p:cNvSpPr/>
          <p:nvPr/>
        </p:nvSpPr>
        <p:spPr>
          <a:xfrm>
            <a:off x="5627925" y="4944075"/>
            <a:ext cx="3276900" cy="1041000"/>
          </a:xfrm>
          <a:prstGeom prst="rect">
            <a:avLst/>
          </a:prstGeom>
          <a:solidFill>
            <a:srgbClr val="F1C23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latin typeface="Varela"/>
                <a:ea typeface="Varela"/>
                <a:cs typeface="Varela"/>
                <a:sym typeface="Varela"/>
              </a:rPr>
              <a:t>- </a:t>
            </a:r>
            <a:r>
              <a:rPr lang="en" sz="1800">
                <a:latin typeface="Varela"/>
                <a:ea typeface="Varela"/>
                <a:cs typeface="Varela"/>
                <a:sym typeface="Varela"/>
              </a:rPr>
              <a:t>Graphical Planning Board</a:t>
            </a:r>
          </a:p>
          <a:p>
            <a:pPr lvl="0" rtl="0">
              <a:spcBef>
                <a:spcPts val="0"/>
              </a:spcBef>
              <a:buNone/>
            </a:pPr>
            <a:r>
              <a:rPr lang="en" sz="1800">
                <a:latin typeface="Varela"/>
                <a:ea typeface="Varela"/>
                <a:cs typeface="Varela"/>
                <a:sym typeface="Varela"/>
              </a:rPr>
              <a:t>- Employee Search</a:t>
            </a:r>
          </a:p>
          <a:p>
            <a:pPr lvl="0">
              <a:spcBef>
                <a:spcPts val="0"/>
              </a:spcBef>
              <a:buNone/>
            </a:pPr>
            <a:r>
              <a:rPr lang="en" sz="1800">
                <a:latin typeface="Varela"/>
                <a:ea typeface="Varela"/>
                <a:cs typeface="Varela"/>
                <a:sym typeface="Varela"/>
              </a:rPr>
              <a:t>- Qualification Matching</a:t>
            </a:r>
          </a:p>
        </p:txBody>
      </p:sp>
      <p:pic>
        <p:nvPicPr>
          <p:cNvPr id="382" name="Shape 382"/>
          <p:cNvPicPr preferRelativeResize="0"/>
          <p:nvPr/>
        </p:nvPicPr>
        <p:blipFill rotWithShape="1">
          <a:blip r:embed="rId4">
            <a:alphaModFix/>
          </a:blip>
          <a:srcRect b="46262" l="0" r="31777" t="9241"/>
          <a:stretch/>
        </p:blipFill>
        <p:spPr>
          <a:xfrm>
            <a:off x="502850" y="4422575"/>
            <a:ext cx="4855524" cy="1867474"/>
          </a:xfrm>
          <a:prstGeom prst="rect">
            <a:avLst/>
          </a:prstGeom>
          <a:noFill/>
          <a:ln>
            <a:noFill/>
          </a:ln>
        </p:spPr>
      </p:pic>
      <p:sp>
        <p:nvSpPr>
          <p:cNvPr id="383" name="Shape 383"/>
          <p:cNvSpPr/>
          <p:nvPr/>
        </p:nvSpPr>
        <p:spPr>
          <a:xfrm rot="5400000">
            <a:off x="2237425" y="2842625"/>
            <a:ext cx="390600" cy="187800"/>
          </a:xfrm>
          <a:prstGeom prst="rightArrow">
            <a:avLst>
              <a:gd fmla="val 50000" name="adj1"/>
              <a:gd fmla="val 50000" name="adj2"/>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4" name="Shape 384"/>
          <p:cNvSpPr/>
          <p:nvPr/>
        </p:nvSpPr>
        <p:spPr>
          <a:xfrm rot="4515338">
            <a:off x="197525" y="3205304"/>
            <a:ext cx="2160648" cy="187739"/>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5" name="Shape 385"/>
          <p:cNvSpPr/>
          <p:nvPr/>
        </p:nvSpPr>
        <p:spPr>
          <a:xfrm rot="4924290">
            <a:off x="2182939" y="3951138"/>
            <a:ext cx="687269" cy="187822"/>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pic>
        <p:nvPicPr>
          <p:cNvPr id="386" name="Shape 386"/>
          <p:cNvPicPr preferRelativeResize="0"/>
          <p:nvPr/>
        </p:nvPicPr>
        <p:blipFill rotWithShape="1">
          <a:blip r:embed="rId5">
            <a:alphaModFix/>
          </a:blip>
          <a:srcRect b="56904" l="978" r="60186" t="9009"/>
          <a:stretch/>
        </p:blipFill>
        <p:spPr>
          <a:xfrm>
            <a:off x="6125550" y="2577825"/>
            <a:ext cx="2743200" cy="1277125"/>
          </a:xfrm>
          <a:prstGeom prst="rect">
            <a:avLst/>
          </a:prstGeom>
          <a:noFill/>
          <a:ln>
            <a:noFill/>
          </a:ln>
        </p:spPr>
      </p:pic>
      <p:pic>
        <p:nvPicPr>
          <p:cNvPr id="387" name="Shape 387"/>
          <p:cNvPicPr preferRelativeResize="0"/>
          <p:nvPr/>
        </p:nvPicPr>
        <p:blipFill rotWithShape="1">
          <a:blip r:embed="rId6">
            <a:alphaModFix/>
          </a:blip>
          <a:srcRect b="0" l="16678" r="22382" t="66211"/>
          <a:stretch/>
        </p:blipFill>
        <p:spPr>
          <a:xfrm>
            <a:off x="3434049" y="1784475"/>
            <a:ext cx="2300999" cy="1199125"/>
          </a:xfrm>
          <a:prstGeom prst="rect">
            <a:avLst/>
          </a:prstGeom>
          <a:noFill/>
          <a:ln>
            <a:noFill/>
          </a:ln>
        </p:spPr>
      </p:pic>
      <p:sp>
        <p:nvSpPr>
          <p:cNvPr id="388" name="Shape 388"/>
          <p:cNvSpPr/>
          <p:nvPr/>
        </p:nvSpPr>
        <p:spPr>
          <a:xfrm rot="-10797155">
            <a:off x="1815324" y="1864875"/>
            <a:ext cx="1812600" cy="187800"/>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389" name="Shape 389"/>
          <p:cNvSpPr/>
          <p:nvPr/>
        </p:nvSpPr>
        <p:spPr>
          <a:xfrm rot="8128021">
            <a:off x="3077760" y="3137225"/>
            <a:ext cx="650630" cy="187953"/>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0" name="Shape 390"/>
          <p:cNvSpPr/>
          <p:nvPr/>
        </p:nvSpPr>
        <p:spPr>
          <a:xfrm rot="9962420">
            <a:off x="3152263" y="2328513"/>
            <a:ext cx="489970" cy="187722"/>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1" name="Shape 391"/>
          <p:cNvSpPr/>
          <p:nvPr/>
        </p:nvSpPr>
        <p:spPr>
          <a:xfrm rot="2528913">
            <a:off x="5574438" y="2812687"/>
            <a:ext cx="665221" cy="187979"/>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2" name="Shape 392"/>
          <p:cNvSpPr/>
          <p:nvPr/>
        </p:nvSpPr>
        <p:spPr>
          <a:xfrm rot="8298526">
            <a:off x="5094254" y="3922062"/>
            <a:ext cx="1286391" cy="187824"/>
          </a:xfrm>
          <a:prstGeom prst="rightArrow">
            <a:avLst>
              <a:gd fmla="val 50000" name="adj1"/>
              <a:gd fmla="val 50000" name="adj2"/>
            </a:avLst>
          </a:prstGeom>
          <a:solidFill>
            <a:srgbClr val="1C458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The Team</a:t>
            </a:r>
          </a:p>
        </p:txBody>
      </p:sp>
      <p:sp>
        <p:nvSpPr>
          <p:cNvPr id="62" name="Shape 62"/>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 name="Shape 63"/>
          <p:cNvSpPr txBox="1"/>
          <p:nvPr/>
        </p:nvSpPr>
        <p:spPr>
          <a:xfrm>
            <a:off x="1822925" y="2795875"/>
            <a:ext cx="2381700" cy="700800"/>
          </a:xfrm>
          <a:prstGeom prst="rect">
            <a:avLst/>
          </a:prstGeom>
          <a:noFill/>
          <a:ln>
            <a:noFill/>
          </a:ln>
        </p:spPr>
        <p:txBody>
          <a:bodyPr anchorCtr="0" anchor="t" bIns="91425" lIns="91425" rIns="91425" tIns="91425">
            <a:noAutofit/>
          </a:bodyPr>
          <a:lstStyle/>
          <a:p>
            <a:pPr lvl="0" rtl="0" algn="ctr">
              <a:spcBef>
                <a:spcPts val="0"/>
              </a:spcBef>
              <a:buNone/>
            </a:pPr>
            <a:r>
              <a:rPr b="1" lang="en" sz="2000">
                <a:latin typeface="Varela"/>
                <a:ea typeface="Varela"/>
                <a:cs typeface="Varela"/>
                <a:sym typeface="Varela"/>
              </a:rPr>
              <a:t>N</a:t>
            </a:r>
            <a:r>
              <a:rPr lang="en" sz="2000">
                <a:latin typeface="Varela"/>
                <a:ea typeface="Varela"/>
                <a:cs typeface="Varela"/>
                <a:sym typeface="Varela"/>
              </a:rPr>
              <a:t>orence Tan</a:t>
            </a:r>
          </a:p>
          <a:p>
            <a:pPr lvl="0" rtl="0" algn="ctr">
              <a:spcBef>
                <a:spcPts val="0"/>
              </a:spcBef>
              <a:buNone/>
            </a:pPr>
            <a:r>
              <a:t/>
            </a:r>
            <a:endParaRPr>
              <a:latin typeface="Varela"/>
              <a:ea typeface="Varela"/>
              <a:cs typeface="Varela"/>
              <a:sym typeface="Varela"/>
            </a:endParaRPr>
          </a:p>
        </p:txBody>
      </p:sp>
      <p:sp>
        <p:nvSpPr>
          <p:cNvPr id="64" name="Shape 64"/>
          <p:cNvSpPr txBox="1"/>
          <p:nvPr/>
        </p:nvSpPr>
        <p:spPr>
          <a:xfrm>
            <a:off x="4996075" y="2795875"/>
            <a:ext cx="2325000" cy="700800"/>
          </a:xfrm>
          <a:prstGeom prst="rect">
            <a:avLst/>
          </a:prstGeom>
          <a:noFill/>
          <a:ln>
            <a:noFill/>
          </a:ln>
        </p:spPr>
        <p:txBody>
          <a:bodyPr anchorCtr="0" anchor="t" bIns="91425" lIns="91425" rIns="91425" tIns="91425">
            <a:noAutofit/>
          </a:bodyPr>
          <a:lstStyle/>
          <a:p>
            <a:pPr lvl="0" rtl="0" algn="ctr">
              <a:spcBef>
                <a:spcPts val="0"/>
              </a:spcBef>
              <a:buNone/>
            </a:pPr>
            <a:r>
              <a:rPr b="1" lang="en" sz="2000">
                <a:latin typeface="Varela"/>
                <a:ea typeface="Varela"/>
                <a:cs typeface="Varela"/>
                <a:sym typeface="Varela"/>
              </a:rPr>
              <a:t>E</a:t>
            </a:r>
            <a:r>
              <a:rPr lang="en" sz="2000">
                <a:latin typeface="Varela"/>
                <a:ea typeface="Varela"/>
                <a:cs typeface="Varela"/>
                <a:sym typeface="Varela"/>
              </a:rPr>
              <a:t>van Heath</a:t>
            </a:r>
          </a:p>
        </p:txBody>
      </p:sp>
      <p:sp>
        <p:nvSpPr>
          <p:cNvPr id="65" name="Shape 65"/>
          <p:cNvSpPr txBox="1"/>
          <p:nvPr/>
        </p:nvSpPr>
        <p:spPr>
          <a:xfrm>
            <a:off x="1822925" y="5375250"/>
            <a:ext cx="2381700" cy="700800"/>
          </a:xfrm>
          <a:prstGeom prst="rect">
            <a:avLst/>
          </a:prstGeom>
          <a:noFill/>
          <a:ln>
            <a:noFill/>
          </a:ln>
        </p:spPr>
        <p:txBody>
          <a:bodyPr anchorCtr="0" anchor="t" bIns="91425" lIns="91425" rIns="91425" tIns="91425">
            <a:noAutofit/>
          </a:bodyPr>
          <a:lstStyle/>
          <a:p>
            <a:pPr lvl="0" rtl="0" algn="ctr">
              <a:spcBef>
                <a:spcPts val="0"/>
              </a:spcBef>
              <a:buNone/>
            </a:pPr>
            <a:r>
              <a:rPr b="1" lang="en" sz="2000">
                <a:latin typeface="Varela"/>
                <a:ea typeface="Varela"/>
                <a:cs typeface="Varela"/>
                <a:sym typeface="Varela"/>
              </a:rPr>
              <a:t>E</a:t>
            </a:r>
            <a:r>
              <a:rPr lang="en" sz="2000">
                <a:latin typeface="Varela"/>
                <a:ea typeface="Varela"/>
                <a:cs typeface="Varela"/>
                <a:sym typeface="Varela"/>
              </a:rPr>
              <a:t>rnesto Aguilar</a:t>
            </a:r>
          </a:p>
          <a:p>
            <a:pPr lvl="0" rtl="0" algn="ctr">
              <a:spcBef>
                <a:spcPts val="0"/>
              </a:spcBef>
              <a:buNone/>
            </a:pPr>
            <a:r>
              <a:t/>
            </a:r>
            <a:endParaRPr>
              <a:latin typeface="Varela"/>
              <a:ea typeface="Varela"/>
              <a:cs typeface="Varela"/>
              <a:sym typeface="Varela"/>
            </a:endParaRPr>
          </a:p>
        </p:txBody>
      </p:sp>
      <p:sp>
        <p:nvSpPr>
          <p:cNvPr id="66" name="Shape 66"/>
          <p:cNvSpPr txBox="1"/>
          <p:nvPr/>
        </p:nvSpPr>
        <p:spPr>
          <a:xfrm>
            <a:off x="4996075" y="5375250"/>
            <a:ext cx="2325000" cy="700800"/>
          </a:xfrm>
          <a:prstGeom prst="rect">
            <a:avLst/>
          </a:prstGeom>
          <a:noFill/>
          <a:ln>
            <a:noFill/>
          </a:ln>
        </p:spPr>
        <p:txBody>
          <a:bodyPr anchorCtr="0" anchor="t" bIns="91425" lIns="91425" rIns="91425" tIns="91425">
            <a:noAutofit/>
          </a:bodyPr>
          <a:lstStyle/>
          <a:p>
            <a:pPr lvl="0" rtl="0" algn="ctr">
              <a:spcBef>
                <a:spcPts val="0"/>
              </a:spcBef>
              <a:buNone/>
            </a:pPr>
            <a:r>
              <a:rPr b="1" lang="en" sz="2000">
                <a:latin typeface="Varela"/>
                <a:ea typeface="Varela"/>
                <a:cs typeface="Varela"/>
                <a:sym typeface="Varela"/>
              </a:rPr>
              <a:t>W</a:t>
            </a:r>
            <a:r>
              <a:rPr lang="en" sz="2000">
                <a:latin typeface="Varela"/>
                <a:ea typeface="Varela"/>
                <a:cs typeface="Varela"/>
                <a:sym typeface="Varela"/>
              </a:rPr>
              <a:t>ilfredo Aleman</a:t>
            </a:r>
          </a:p>
          <a:p>
            <a:pPr lvl="0" rtl="0" algn="ctr">
              <a:spcBef>
                <a:spcPts val="0"/>
              </a:spcBef>
              <a:buNone/>
            </a:pPr>
            <a:r>
              <a:t/>
            </a:r>
            <a:endParaRPr>
              <a:latin typeface="Varela"/>
              <a:ea typeface="Varela"/>
              <a:cs typeface="Varela"/>
              <a:sym typeface="Varela"/>
            </a:endParaRPr>
          </a:p>
        </p:txBody>
      </p:sp>
      <p:pic>
        <p:nvPicPr>
          <p:cNvPr id="67" name="Shape 67"/>
          <p:cNvPicPr preferRelativeResize="0"/>
          <p:nvPr/>
        </p:nvPicPr>
        <p:blipFill>
          <a:blip r:embed="rId3">
            <a:alphaModFix/>
          </a:blip>
          <a:stretch>
            <a:fillRect/>
          </a:stretch>
        </p:blipFill>
        <p:spPr>
          <a:xfrm>
            <a:off x="2253950" y="1239149"/>
            <a:ext cx="1519647" cy="1519652"/>
          </a:xfrm>
          <a:prstGeom prst="rect">
            <a:avLst/>
          </a:prstGeom>
          <a:noFill/>
          <a:ln>
            <a:noFill/>
          </a:ln>
        </p:spPr>
      </p:pic>
      <p:pic>
        <p:nvPicPr>
          <p:cNvPr id="68" name="Shape 68"/>
          <p:cNvPicPr preferRelativeResize="0"/>
          <p:nvPr/>
        </p:nvPicPr>
        <p:blipFill rotWithShape="1">
          <a:blip r:embed="rId4">
            <a:alphaModFix/>
          </a:blip>
          <a:srcRect b="66625" l="30962" r="30958" t="12331"/>
          <a:stretch/>
        </p:blipFill>
        <p:spPr>
          <a:xfrm>
            <a:off x="2254034" y="3874930"/>
            <a:ext cx="1519499" cy="1492200"/>
          </a:xfrm>
          <a:prstGeom prst="ellipse">
            <a:avLst/>
          </a:prstGeom>
          <a:noFill/>
          <a:ln>
            <a:noFill/>
          </a:ln>
        </p:spPr>
      </p:pic>
      <p:pic>
        <p:nvPicPr>
          <p:cNvPr id="69" name="Shape 69"/>
          <p:cNvPicPr preferRelativeResize="0"/>
          <p:nvPr/>
        </p:nvPicPr>
        <p:blipFill rotWithShape="1">
          <a:blip r:embed="rId5">
            <a:alphaModFix/>
          </a:blip>
          <a:srcRect b="31377" l="36858" r="4394" t="24644"/>
          <a:stretch/>
        </p:blipFill>
        <p:spPr>
          <a:xfrm>
            <a:off x="5398817" y="1240715"/>
            <a:ext cx="1519500" cy="1516499"/>
          </a:xfrm>
          <a:prstGeom prst="ellipse">
            <a:avLst/>
          </a:prstGeom>
          <a:noFill/>
          <a:ln>
            <a:noFill/>
          </a:ln>
        </p:spPr>
      </p:pic>
      <p:pic>
        <p:nvPicPr>
          <p:cNvPr id="70" name="Shape 70"/>
          <p:cNvPicPr preferRelativeResize="0"/>
          <p:nvPr/>
        </p:nvPicPr>
        <p:blipFill rotWithShape="1">
          <a:blip r:embed="rId6">
            <a:alphaModFix/>
          </a:blip>
          <a:srcRect b="18240" l="13923" r="4316" t="0"/>
          <a:stretch/>
        </p:blipFill>
        <p:spPr>
          <a:xfrm>
            <a:off x="5436164" y="3861286"/>
            <a:ext cx="1444800" cy="1519500"/>
          </a:xfrm>
          <a:prstGeom prst="ellipse">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311700" y="-60828"/>
            <a:ext cx="8520600" cy="449400"/>
          </a:xfrm>
          <a:prstGeom prst="rect">
            <a:avLst/>
          </a:prstGeom>
        </p:spPr>
        <p:txBody>
          <a:bodyPr anchorCtr="0" anchor="t" bIns="91425" lIns="91425" rIns="91425" tIns="91425">
            <a:noAutofit/>
          </a:bodyPr>
          <a:lstStyle/>
          <a:p>
            <a:pPr lvl="0">
              <a:spcBef>
                <a:spcPts val="0"/>
              </a:spcBef>
              <a:buNone/>
            </a:pPr>
            <a:r>
              <a:rPr lang="en">
                <a:solidFill>
                  <a:srgbClr val="FFFFFF"/>
                </a:solidFill>
              </a:rPr>
              <a:t>SAP MRS Planning Board in ERP</a:t>
            </a:r>
          </a:p>
        </p:txBody>
      </p:sp>
      <p:pic>
        <p:nvPicPr>
          <p:cNvPr id="398" name="Shape 398"/>
          <p:cNvPicPr preferRelativeResize="0"/>
          <p:nvPr/>
        </p:nvPicPr>
        <p:blipFill>
          <a:blip r:embed="rId3">
            <a:alphaModFix/>
          </a:blip>
          <a:stretch>
            <a:fillRect/>
          </a:stretch>
        </p:blipFill>
        <p:spPr>
          <a:xfrm>
            <a:off x="0" y="403859"/>
            <a:ext cx="9144000" cy="6050280"/>
          </a:xfrm>
          <a:prstGeom prst="rect">
            <a:avLst/>
          </a:prstGeom>
          <a:noFill/>
          <a:ln>
            <a:noFill/>
          </a:ln>
        </p:spPr>
      </p:pic>
      <p:sp>
        <p:nvSpPr>
          <p:cNvPr id="399" name="Shape 399"/>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sz="1800"/>
              <a:t>‹#›</a:t>
            </a:fld>
          </a:p>
        </p:txBody>
      </p:sp>
      <p:sp>
        <p:nvSpPr>
          <p:cNvPr id="400" name="Shape 400"/>
          <p:cNvSpPr/>
          <p:nvPr/>
        </p:nvSpPr>
        <p:spPr>
          <a:xfrm>
            <a:off x="0" y="1410475"/>
            <a:ext cx="1541700" cy="49596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1" name="Shape 401"/>
          <p:cNvSpPr/>
          <p:nvPr/>
        </p:nvSpPr>
        <p:spPr>
          <a:xfrm>
            <a:off x="1541700" y="1410475"/>
            <a:ext cx="1872900" cy="2998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p:nvPr/>
        </p:nvSpPr>
        <p:spPr>
          <a:xfrm>
            <a:off x="3414600" y="1410425"/>
            <a:ext cx="5606700" cy="2998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3" name="Shape 403"/>
          <p:cNvSpPr/>
          <p:nvPr/>
        </p:nvSpPr>
        <p:spPr>
          <a:xfrm>
            <a:off x="1541700" y="4408625"/>
            <a:ext cx="7479600" cy="19614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4" name="Shape 404"/>
          <p:cNvSpPr/>
          <p:nvPr/>
        </p:nvSpPr>
        <p:spPr>
          <a:xfrm>
            <a:off x="1541700" y="1410475"/>
            <a:ext cx="2485800" cy="855300"/>
          </a:xfrm>
          <a:prstGeom prst="roundRect">
            <a:avLst>
              <a:gd fmla="val 16667" name="adj"/>
            </a:avLst>
          </a:prstGeom>
          <a:solidFill>
            <a:srgbClr val="FFFFFF"/>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en" sz="2400"/>
              <a:t>Order Demand (Worklist)</a:t>
            </a:r>
          </a:p>
        </p:txBody>
      </p:sp>
      <p:sp>
        <p:nvSpPr>
          <p:cNvPr id="405" name="Shape 405"/>
          <p:cNvSpPr/>
          <p:nvPr/>
        </p:nvSpPr>
        <p:spPr>
          <a:xfrm>
            <a:off x="3414600" y="1410475"/>
            <a:ext cx="2485800" cy="855300"/>
          </a:xfrm>
          <a:prstGeom prst="roundRect">
            <a:avLst>
              <a:gd fmla="val 16667" name="adj"/>
            </a:avLst>
          </a:prstGeom>
          <a:solidFill>
            <a:srgbClr val="FFFFFF"/>
          </a:solid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200">
                <a:latin typeface="Varela"/>
                <a:ea typeface="Varela"/>
                <a:cs typeface="Varela"/>
                <a:sym typeface="Varela"/>
              </a:rPr>
              <a:t>Resources</a:t>
            </a:r>
          </a:p>
          <a:p>
            <a:pPr indent="0" lvl="0" marL="0" marR="0" rtl="0" algn="ctr">
              <a:lnSpc>
                <a:spcPct val="100000"/>
              </a:lnSpc>
              <a:spcBef>
                <a:spcPts val="0"/>
              </a:spcBef>
              <a:spcAft>
                <a:spcPts val="0"/>
              </a:spcAft>
              <a:buNone/>
            </a:pPr>
            <a:r>
              <a:rPr lang="en" sz="2200">
                <a:latin typeface="Varela"/>
                <a:ea typeface="Varela"/>
                <a:cs typeface="Varela"/>
                <a:sym typeface="Varela"/>
              </a:rPr>
              <a:t>(Item worklist)</a:t>
            </a:r>
          </a:p>
        </p:txBody>
      </p:sp>
      <p:sp>
        <p:nvSpPr>
          <p:cNvPr id="406" name="Shape 406"/>
          <p:cNvSpPr/>
          <p:nvPr/>
        </p:nvSpPr>
        <p:spPr>
          <a:xfrm>
            <a:off x="928800" y="1410475"/>
            <a:ext cx="2485800" cy="855300"/>
          </a:xfrm>
          <a:prstGeom prst="roundRect">
            <a:avLst>
              <a:gd fmla="val 16667" name="adj"/>
            </a:avLst>
          </a:prstGeom>
          <a:solidFill>
            <a:srgbClr val="FFFFFF"/>
          </a:solid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200">
                <a:latin typeface="Varela"/>
                <a:ea typeface="Varela"/>
                <a:cs typeface="Varela"/>
                <a:sym typeface="Varela"/>
              </a:rPr>
              <a:t>Planning Board</a:t>
            </a:r>
          </a:p>
        </p:txBody>
      </p:sp>
      <p:sp>
        <p:nvSpPr>
          <p:cNvPr id="407" name="Shape 407"/>
          <p:cNvSpPr/>
          <p:nvPr/>
        </p:nvSpPr>
        <p:spPr>
          <a:xfrm>
            <a:off x="3414600" y="3553312"/>
            <a:ext cx="2485800" cy="855300"/>
          </a:xfrm>
          <a:prstGeom prst="roundRect">
            <a:avLst>
              <a:gd fmla="val 16667" name="adj"/>
            </a:avLst>
          </a:prstGeom>
          <a:solidFill>
            <a:srgbClr val="FFFFFF"/>
          </a:solid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en" sz="2200">
                <a:latin typeface="Varela"/>
                <a:ea typeface="Varela"/>
                <a:cs typeface="Varela"/>
                <a:sym typeface="Varela"/>
              </a:rPr>
              <a:t>Status, Alert monitor</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0"/>
                                        </p:tgtEl>
                                      </p:cBhvr>
                                    </p:animEffect>
                                    <p:set>
                                      <p:cBhvr>
                                        <p:cTn dur="1" fill="hold">
                                          <p:stCondLst>
                                            <p:cond delay="1000"/>
                                          </p:stCondLst>
                                        </p:cTn>
                                        <p:tgtEl>
                                          <p:spTgt spid="4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4"/>
                                        </p:tgtEl>
                                      </p:cBhvr>
                                    </p:animEffect>
                                    <p:set>
                                      <p:cBhvr>
                                        <p:cTn dur="1" fill="hold">
                                          <p:stCondLst>
                                            <p:cond delay="1000"/>
                                          </p:stCondLst>
                                        </p:cTn>
                                        <p:tgtEl>
                                          <p:spTgt spid="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1"/>
                                        </p:tgtEl>
                                      </p:cBhvr>
                                    </p:animEffect>
                                    <p:set>
                                      <p:cBhvr>
                                        <p:cTn dur="1" fill="hold">
                                          <p:stCondLst>
                                            <p:cond delay="1000"/>
                                          </p:stCondLst>
                                        </p:cTn>
                                        <p:tgtEl>
                                          <p:spTgt spid="4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5"/>
                                        </p:tgtEl>
                                      </p:cBhvr>
                                    </p:animEffect>
                                    <p:set>
                                      <p:cBhvr>
                                        <p:cTn dur="1" fill="hold">
                                          <p:stCondLst>
                                            <p:cond delay="1000"/>
                                          </p:stCondLst>
                                        </p:cTn>
                                        <p:tgtEl>
                                          <p:spTgt spid="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2"/>
                                        </p:tgtEl>
                                      </p:cBhvr>
                                    </p:animEffect>
                                    <p:set>
                                      <p:cBhvr>
                                        <p:cTn dur="1" fill="hold">
                                          <p:stCondLst>
                                            <p:cond delay="1000"/>
                                          </p:stCondLst>
                                        </p:cTn>
                                        <p:tgtEl>
                                          <p:spTgt spid="4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6"/>
                                        </p:tgtEl>
                                      </p:cBhvr>
                                    </p:animEffect>
                                    <p:set>
                                      <p:cBhvr>
                                        <p:cTn dur="1" fill="hold">
                                          <p:stCondLst>
                                            <p:cond delay="1000"/>
                                          </p:stCondLst>
                                        </p:cTn>
                                        <p:tgtEl>
                                          <p:spTgt spid="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3"/>
                                        </p:tgtEl>
                                      </p:cBhvr>
                                    </p:animEffect>
                                    <p:set>
                                      <p:cBhvr>
                                        <p:cTn dur="1" fill="hold">
                                          <p:stCondLst>
                                            <p:cond delay="1000"/>
                                          </p:stCondLst>
                                        </p:cTn>
                                        <p:tgtEl>
                                          <p:spTgt spid="4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7"/>
                                        </p:tgtEl>
                                      </p:cBhvr>
                                    </p:animEffect>
                                    <p:set>
                                      <p:cBhvr>
                                        <p:cTn dur="1" fill="hold">
                                          <p:stCondLst>
                                            <p:cond delay="1000"/>
                                          </p:stCondLst>
                                        </p:cTn>
                                        <p:tgtEl>
                                          <p:spTgt spid="4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60828"/>
            <a:ext cx="8520600" cy="449400"/>
          </a:xfrm>
          <a:prstGeom prst="rect">
            <a:avLst/>
          </a:prstGeom>
        </p:spPr>
        <p:txBody>
          <a:bodyPr anchorCtr="0" anchor="t" bIns="91425" lIns="91425" rIns="91425" tIns="91425">
            <a:noAutofit/>
          </a:bodyPr>
          <a:lstStyle/>
          <a:p>
            <a:pPr lvl="0">
              <a:spcBef>
                <a:spcPts val="0"/>
              </a:spcBef>
              <a:buNone/>
            </a:pPr>
            <a:r>
              <a:rPr lang="en"/>
              <a:t>Demand Planning board</a:t>
            </a:r>
          </a:p>
        </p:txBody>
      </p:sp>
      <p:sp>
        <p:nvSpPr>
          <p:cNvPr id="413" name="Shape 41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sz="1800"/>
              <a:t>‹#›</a:t>
            </a:fld>
          </a:p>
        </p:txBody>
      </p:sp>
      <p:pic>
        <p:nvPicPr>
          <p:cNvPr id="414" name="Shape 414"/>
          <p:cNvPicPr preferRelativeResize="0"/>
          <p:nvPr/>
        </p:nvPicPr>
        <p:blipFill rotWithShape="1">
          <a:blip r:embed="rId3">
            <a:alphaModFix/>
          </a:blip>
          <a:srcRect b="0" l="3464" r="3417" t="0"/>
          <a:stretch/>
        </p:blipFill>
        <p:spPr>
          <a:xfrm>
            <a:off x="0" y="671075"/>
            <a:ext cx="9144000" cy="5522993"/>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type="title"/>
          </p:nvPr>
        </p:nvSpPr>
        <p:spPr>
          <a:xfrm>
            <a:off x="311700" y="-60828"/>
            <a:ext cx="8520600" cy="449400"/>
          </a:xfrm>
          <a:prstGeom prst="rect">
            <a:avLst/>
          </a:prstGeom>
        </p:spPr>
        <p:txBody>
          <a:bodyPr anchorCtr="0" anchor="t" bIns="91425" lIns="91425" rIns="91425" tIns="91425">
            <a:noAutofit/>
          </a:bodyPr>
          <a:lstStyle/>
          <a:p>
            <a:pPr lvl="0">
              <a:spcBef>
                <a:spcPts val="0"/>
              </a:spcBef>
              <a:buClr>
                <a:srgbClr val="000000"/>
              </a:buClr>
              <a:buSzPct val="61111"/>
              <a:buFont typeface="Arial"/>
              <a:buNone/>
            </a:pPr>
            <a:r>
              <a:rPr lang="en"/>
              <a:t>Utilization report</a:t>
            </a:r>
          </a:p>
        </p:txBody>
      </p:sp>
      <p:sp>
        <p:nvSpPr>
          <p:cNvPr id="420" name="Shape 42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21" name="Shape 421"/>
          <p:cNvPicPr preferRelativeResize="0"/>
          <p:nvPr/>
        </p:nvPicPr>
        <p:blipFill rotWithShape="1">
          <a:blip r:embed="rId3">
            <a:alphaModFix/>
          </a:blip>
          <a:srcRect b="0" l="3389" r="3482" t="0"/>
          <a:stretch/>
        </p:blipFill>
        <p:spPr>
          <a:xfrm>
            <a:off x="0" y="667511"/>
            <a:ext cx="9144000" cy="5522987"/>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idx="1" type="body"/>
          </p:nvPr>
        </p:nvSpPr>
        <p:spPr>
          <a:xfrm>
            <a:off x="2708625" y="1003225"/>
            <a:ext cx="6123600" cy="4555200"/>
          </a:xfrm>
          <a:prstGeom prst="rect">
            <a:avLst/>
          </a:prstGeom>
        </p:spPr>
        <p:txBody>
          <a:bodyPr anchorCtr="0" anchor="t" bIns="91425" lIns="91425" rIns="91425" tIns="91425">
            <a:noAutofit/>
          </a:bodyPr>
          <a:lstStyle/>
          <a:p>
            <a:pPr lvl="0">
              <a:spcBef>
                <a:spcPts val="0"/>
              </a:spcBef>
              <a:buNone/>
            </a:pPr>
            <a:r>
              <a:rPr lang="en">
                <a:solidFill>
                  <a:srgbClr val="000000"/>
                </a:solidFill>
              </a:rPr>
              <a:t>Role: Maintenance Shift Supervisor</a:t>
            </a:r>
          </a:p>
          <a:p>
            <a:pPr lvl="0">
              <a:spcBef>
                <a:spcPts val="0"/>
              </a:spcBef>
              <a:buNone/>
            </a:pPr>
            <a:r>
              <a:rPr lang="en">
                <a:solidFill>
                  <a:srgbClr val="000000"/>
                </a:solidFill>
              </a:rPr>
              <a:t>Responsibilities:</a:t>
            </a:r>
          </a:p>
          <a:p>
            <a:pPr indent="-228600" lvl="0" marL="457200" rtl="0">
              <a:spcBef>
                <a:spcPts val="0"/>
              </a:spcBef>
              <a:buClr>
                <a:srgbClr val="000000"/>
              </a:buClr>
              <a:buChar char="-"/>
            </a:pPr>
            <a:r>
              <a:rPr lang="en">
                <a:solidFill>
                  <a:srgbClr val="000000"/>
                </a:solidFill>
              </a:rPr>
              <a:t>Control Maintenance Performed by Shift</a:t>
            </a:r>
          </a:p>
          <a:p>
            <a:pPr indent="-228600" lvl="0" marL="457200" rtl="0">
              <a:spcBef>
                <a:spcPts val="0"/>
              </a:spcBef>
              <a:buClr>
                <a:srgbClr val="000000"/>
              </a:buClr>
              <a:buChar char="-"/>
            </a:pPr>
            <a:r>
              <a:rPr lang="en">
                <a:solidFill>
                  <a:srgbClr val="000000"/>
                </a:solidFill>
              </a:rPr>
              <a:t>Control Participation of Shift Personnel in Non-maintenance activities</a:t>
            </a:r>
          </a:p>
          <a:p>
            <a:pPr indent="-228600" lvl="0" marL="457200" rtl="0">
              <a:spcBef>
                <a:spcPts val="0"/>
              </a:spcBef>
              <a:buClr>
                <a:srgbClr val="000000"/>
              </a:buClr>
              <a:buChar char="-"/>
            </a:pPr>
            <a:r>
              <a:rPr lang="en">
                <a:solidFill>
                  <a:srgbClr val="000000"/>
                </a:solidFill>
              </a:rPr>
              <a:t>Report Maintenance Labor Capacity</a:t>
            </a:r>
          </a:p>
          <a:p>
            <a:pPr lvl="0">
              <a:spcBef>
                <a:spcPts val="0"/>
              </a:spcBef>
              <a:buNone/>
            </a:pPr>
            <a:r>
              <a:rPr lang="en">
                <a:solidFill>
                  <a:srgbClr val="000000"/>
                </a:solidFill>
              </a:rPr>
              <a:t>Frustrations:</a:t>
            </a:r>
          </a:p>
          <a:p>
            <a:pPr indent="-228600" lvl="0" marL="457200" rtl="0">
              <a:spcBef>
                <a:spcPts val="0"/>
              </a:spcBef>
              <a:buClr>
                <a:srgbClr val="000000"/>
              </a:buClr>
              <a:buChar char="-"/>
            </a:pPr>
            <a:r>
              <a:rPr lang="en">
                <a:solidFill>
                  <a:srgbClr val="000000"/>
                </a:solidFill>
              </a:rPr>
              <a:t>Heavily reliance on whiteboards and post-it’s</a:t>
            </a:r>
          </a:p>
          <a:p>
            <a:pPr indent="-228600" lvl="0" marL="457200" rtl="0">
              <a:spcBef>
                <a:spcPts val="0"/>
              </a:spcBef>
              <a:buClr>
                <a:srgbClr val="000000"/>
              </a:buClr>
              <a:buChar char="-"/>
            </a:pPr>
            <a:r>
              <a:rPr lang="en">
                <a:solidFill>
                  <a:srgbClr val="000000"/>
                </a:solidFill>
              </a:rPr>
              <a:t>Lack of user context in existing user interfaces</a:t>
            </a:r>
          </a:p>
          <a:p>
            <a:pPr indent="-228600" lvl="0" marL="457200" rtl="0">
              <a:spcBef>
                <a:spcPts val="0"/>
              </a:spcBef>
              <a:buClr>
                <a:srgbClr val="000000"/>
              </a:buClr>
              <a:buChar char="-"/>
            </a:pPr>
            <a:r>
              <a:rPr lang="en">
                <a:solidFill>
                  <a:srgbClr val="000000"/>
                </a:solidFill>
              </a:rPr>
              <a:t>Complex navigation</a:t>
            </a:r>
          </a:p>
        </p:txBody>
      </p:sp>
      <p:sp>
        <p:nvSpPr>
          <p:cNvPr id="427" name="Shape 42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28" name="Shape 428"/>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Persona: Albert</a:t>
            </a:r>
          </a:p>
        </p:txBody>
      </p:sp>
      <p:sp>
        <p:nvSpPr>
          <p:cNvPr id="429" name="Shape 429"/>
          <p:cNvSpPr/>
          <p:nvPr/>
        </p:nvSpPr>
        <p:spPr>
          <a:xfrm>
            <a:off x="627606" y="1611049"/>
            <a:ext cx="1394772" cy="1547381"/>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pic>
        <p:nvPicPr>
          <p:cNvPr id="430" name="Shape 430"/>
          <p:cNvPicPr preferRelativeResize="0"/>
          <p:nvPr/>
        </p:nvPicPr>
        <p:blipFill rotWithShape="1">
          <a:blip r:embed="rId3">
            <a:alphaModFix/>
          </a:blip>
          <a:srcRect b="30317" l="52693" r="29441" t="20586"/>
          <a:stretch/>
        </p:blipFill>
        <p:spPr>
          <a:xfrm>
            <a:off x="729450" y="3496262"/>
            <a:ext cx="1191074" cy="14543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36" name="Shape 436"/>
          <p:cNvSpPr txBox="1"/>
          <p:nvPr>
            <p:ph type="title"/>
          </p:nvPr>
        </p:nvSpPr>
        <p:spPr>
          <a:xfrm>
            <a:off x="348150" y="136166"/>
            <a:ext cx="8520600" cy="763499"/>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Challenge 4: Bad User Experience for Shift Supervisors</a:t>
            </a:r>
          </a:p>
        </p:txBody>
      </p:sp>
      <p:pic>
        <p:nvPicPr>
          <p:cNvPr id="437" name="Shape 437"/>
          <p:cNvPicPr preferRelativeResize="0"/>
          <p:nvPr/>
        </p:nvPicPr>
        <p:blipFill>
          <a:blip r:embed="rId3">
            <a:alphaModFix/>
          </a:blip>
          <a:stretch>
            <a:fillRect/>
          </a:stretch>
        </p:blipFill>
        <p:spPr>
          <a:xfrm>
            <a:off x="424350" y="1011949"/>
            <a:ext cx="4426864" cy="2787551"/>
          </a:xfrm>
          <a:prstGeom prst="rect">
            <a:avLst/>
          </a:prstGeom>
          <a:noFill/>
          <a:ln>
            <a:noFill/>
          </a:ln>
        </p:spPr>
      </p:pic>
      <p:sp>
        <p:nvSpPr>
          <p:cNvPr id="438" name="Shape 438"/>
          <p:cNvSpPr txBox="1"/>
          <p:nvPr/>
        </p:nvSpPr>
        <p:spPr>
          <a:xfrm>
            <a:off x="5538900" y="1939375"/>
            <a:ext cx="3448800" cy="711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 u="sng">
                <a:solidFill>
                  <a:srgbClr val="595959"/>
                </a:solidFill>
                <a:latin typeface="Varela"/>
                <a:ea typeface="Varela"/>
                <a:cs typeface="Varela"/>
                <a:sym typeface="Varela"/>
              </a:rPr>
              <a:t>Maintainer’s Portal</a:t>
            </a:r>
            <a:br>
              <a:rPr lang="en" sz="2000">
                <a:solidFill>
                  <a:srgbClr val="595959"/>
                </a:solidFill>
                <a:latin typeface="Varela"/>
                <a:ea typeface="Varela"/>
                <a:cs typeface="Varela"/>
                <a:sym typeface="Varela"/>
              </a:rPr>
            </a:br>
            <a:r>
              <a:rPr i="1" lang="en" sz="1600">
                <a:solidFill>
                  <a:srgbClr val="595959"/>
                </a:solidFill>
                <a:latin typeface="Varela"/>
                <a:ea typeface="Varela"/>
                <a:cs typeface="Varela"/>
                <a:sym typeface="Varela"/>
              </a:rPr>
              <a:t>Contextually-unaware interface</a:t>
            </a:r>
          </a:p>
        </p:txBody>
      </p:sp>
      <p:sp>
        <p:nvSpPr>
          <p:cNvPr id="439" name="Shape 439"/>
          <p:cNvSpPr/>
          <p:nvPr/>
        </p:nvSpPr>
        <p:spPr>
          <a:xfrm rot="10800000">
            <a:off x="4997337" y="1773950"/>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pic>
        <p:nvPicPr>
          <p:cNvPr id="440" name="Shape 440"/>
          <p:cNvPicPr preferRelativeResize="0"/>
          <p:nvPr/>
        </p:nvPicPr>
        <p:blipFill>
          <a:blip r:embed="rId4">
            <a:alphaModFix/>
          </a:blip>
          <a:stretch>
            <a:fillRect/>
          </a:stretch>
        </p:blipFill>
        <p:spPr>
          <a:xfrm>
            <a:off x="4046224" y="3981749"/>
            <a:ext cx="4611223" cy="2324624"/>
          </a:xfrm>
          <a:prstGeom prst="rect">
            <a:avLst/>
          </a:prstGeom>
          <a:noFill/>
          <a:ln>
            <a:noFill/>
          </a:ln>
        </p:spPr>
      </p:pic>
      <p:sp>
        <p:nvSpPr>
          <p:cNvPr id="441" name="Shape 441"/>
          <p:cNvSpPr txBox="1"/>
          <p:nvPr/>
        </p:nvSpPr>
        <p:spPr>
          <a:xfrm>
            <a:off x="547800" y="4759000"/>
            <a:ext cx="2907900" cy="711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 u="sng">
                <a:solidFill>
                  <a:srgbClr val="595959"/>
                </a:solidFill>
                <a:latin typeface="Varela"/>
                <a:ea typeface="Varela"/>
                <a:cs typeface="Varela"/>
                <a:sym typeface="Varela"/>
              </a:rPr>
              <a:t>Complex Navigation</a:t>
            </a:r>
            <a:br>
              <a:rPr lang="en" sz="2000">
                <a:solidFill>
                  <a:srgbClr val="595959"/>
                </a:solidFill>
                <a:latin typeface="Varela"/>
                <a:ea typeface="Varela"/>
                <a:cs typeface="Varela"/>
                <a:sym typeface="Varela"/>
              </a:rPr>
            </a:br>
            <a:r>
              <a:rPr i="1" lang="en" sz="1600">
                <a:solidFill>
                  <a:srgbClr val="595959"/>
                </a:solidFill>
                <a:latin typeface="Varela"/>
                <a:ea typeface="Varela"/>
                <a:cs typeface="Varela"/>
                <a:sym typeface="Varela"/>
              </a:rPr>
              <a:t>Drill-down style interfaces</a:t>
            </a:r>
          </a:p>
        </p:txBody>
      </p:sp>
      <p:sp>
        <p:nvSpPr>
          <p:cNvPr id="442" name="Shape 442"/>
          <p:cNvSpPr/>
          <p:nvPr/>
        </p:nvSpPr>
        <p:spPr>
          <a:xfrm>
            <a:off x="3480962" y="4593562"/>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46" name="Shape 446"/>
        <p:cNvGrpSpPr/>
        <p:nvPr/>
      </p:nvGrpSpPr>
      <p:grpSpPr>
        <a:xfrm>
          <a:off x="0" y="0"/>
          <a:ext cx="0" cy="0"/>
          <a:chOff x="0" y="0"/>
          <a:chExt cx="0" cy="0"/>
        </a:xfrm>
      </p:grpSpPr>
      <p:pic>
        <p:nvPicPr>
          <p:cNvPr id="447" name="Shape 447"/>
          <p:cNvPicPr preferRelativeResize="0"/>
          <p:nvPr/>
        </p:nvPicPr>
        <p:blipFill>
          <a:blip r:embed="rId4">
            <a:alphaModFix/>
          </a:blip>
          <a:stretch>
            <a:fillRect/>
          </a:stretch>
        </p:blipFill>
        <p:spPr>
          <a:xfrm>
            <a:off x="2751649" y="2528675"/>
            <a:ext cx="6464073" cy="4251926"/>
          </a:xfrm>
          <a:prstGeom prst="rect">
            <a:avLst/>
          </a:prstGeom>
          <a:noFill/>
          <a:ln>
            <a:noFill/>
          </a:ln>
        </p:spPr>
      </p:pic>
      <p:pic>
        <p:nvPicPr>
          <p:cNvPr id="448" name="Shape 448"/>
          <p:cNvPicPr preferRelativeResize="0"/>
          <p:nvPr/>
        </p:nvPicPr>
        <p:blipFill rotWithShape="1">
          <a:blip r:embed="rId5">
            <a:alphaModFix/>
          </a:blip>
          <a:srcRect b="14611" l="12643" r="10213" t="18912"/>
          <a:stretch/>
        </p:blipFill>
        <p:spPr>
          <a:xfrm>
            <a:off x="316050" y="3382949"/>
            <a:ext cx="2867700" cy="783724"/>
          </a:xfrm>
          <a:prstGeom prst="rect">
            <a:avLst/>
          </a:prstGeom>
          <a:noFill/>
          <a:ln>
            <a:noFill/>
          </a:ln>
        </p:spPr>
      </p:pic>
      <p:sp>
        <p:nvSpPr>
          <p:cNvPr id="449" name="Shape 449"/>
          <p:cNvSpPr txBox="1"/>
          <p:nvPr>
            <p:ph type="title"/>
          </p:nvPr>
        </p:nvSpPr>
        <p:spPr>
          <a:xfrm>
            <a:off x="235500" y="1343800"/>
            <a:ext cx="2922600" cy="1818900"/>
          </a:xfrm>
          <a:prstGeom prst="rect">
            <a:avLst/>
          </a:prstGeom>
        </p:spPr>
        <p:txBody>
          <a:bodyPr anchorCtr="0" anchor="ctr" bIns="91425" lIns="91425" rIns="91425" tIns="91425">
            <a:noAutofit/>
          </a:bodyPr>
          <a:lstStyle/>
          <a:p>
            <a:pPr lvl="0" rtl="0" algn="l">
              <a:spcBef>
                <a:spcPts val="0"/>
              </a:spcBef>
              <a:buNone/>
            </a:pPr>
            <a:r>
              <a:rPr b="1" lang="en"/>
              <a:t>Better</a:t>
            </a:r>
          </a:p>
          <a:p>
            <a:pPr lvl="0" rtl="0" algn="l">
              <a:spcBef>
                <a:spcPts val="0"/>
              </a:spcBef>
              <a:buNone/>
            </a:pPr>
            <a:r>
              <a:rPr lang="en"/>
              <a:t>User Experiences</a:t>
            </a:r>
          </a:p>
          <a:p>
            <a:pPr lvl="0" algn="l">
              <a:spcBef>
                <a:spcPts val="0"/>
              </a:spcBef>
              <a:buNone/>
            </a:pPr>
            <a:r>
              <a:rPr lang="en"/>
              <a:t>with</a:t>
            </a:r>
          </a:p>
        </p:txBody>
      </p:sp>
      <p:sp>
        <p:nvSpPr>
          <p:cNvPr id="450" name="Shape 45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p:nvPr/>
        </p:nvSpPr>
        <p:spPr>
          <a:xfrm>
            <a:off x="6872250" y="365372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56" name="Shape 456"/>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57" name="Shape 457"/>
          <p:cNvSpPr txBox="1"/>
          <p:nvPr>
            <p:ph type="title"/>
          </p:nvPr>
        </p:nvSpPr>
        <p:spPr>
          <a:xfrm>
            <a:off x="348150" y="136166"/>
            <a:ext cx="8520600" cy="763499"/>
          </a:xfrm>
          <a:prstGeom prst="rect">
            <a:avLst/>
          </a:prstGeom>
        </p:spPr>
        <p:txBody>
          <a:bodyPr anchorCtr="0" anchor="t" bIns="91425" lIns="91425" rIns="91425" tIns="91425">
            <a:noAutofit/>
          </a:bodyPr>
          <a:lstStyle/>
          <a:p>
            <a:pPr lvl="0">
              <a:spcBef>
                <a:spcPts val="0"/>
              </a:spcBef>
              <a:buNone/>
            </a:pPr>
            <a:r>
              <a:rPr lang="en"/>
              <a:t>What is SAP Fiori?</a:t>
            </a:r>
          </a:p>
        </p:txBody>
      </p:sp>
      <p:sp>
        <p:nvSpPr>
          <p:cNvPr id="458" name="Shape 458"/>
          <p:cNvSpPr txBox="1"/>
          <p:nvPr/>
        </p:nvSpPr>
        <p:spPr>
          <a:xfrm>
            <a:off x="583350" y="1714175"/>
            <a:ext cx="1994100" cy="763500"/>
          </a:xfrm>
          <a:prstGeom prst="rect">
            <a:avLst/>
          </a:prstGeom>
          <a:noFill/>
          <a:ln>
            <a:noFill/>
          </a:ln>
        </p:spPr>
        <p:txBody>
          <a:bodyPr anchorCtr="0" anchor="t" bIns="91425" lIns="91425" rIns="91425" tIns="91425">
            <a:noAutofit/>
          </a:bodyPr>
          <a:lstStyle/>
          <a:p>
            <a:pPr lvl="0" algn="ctr">
              <a:spcBef>
                <a:spcPts val="0"/>
              </a:spcBef>
              <a:buNone/>
            </a:pPr>
            <a:r>
              <a:rPr lang="en" sz="1800">
                <a:latin typeface="Varela"/>
                <a:ea typeface="Varela"/>
                <a:cs typeface="Varela"/>
                <a:sym typeface="Varela"/>
              </a:rPr>
              <a:t>Humanized</a:t>
            </a:r>
          </a:p>
        </p:txBody>
      </p:sp>
      <p:sp>
        <p:nvSpPr>
          <p:cNvPr id="459" name="Shape 459"/>
          <p:cNvSpPr/>
          <p:nvPr/>
        </p:nvSpPr>
        <p:spPr>
          <a:xfrm>
            <a:off x="864200" y="101757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60" name="Shape 460"/>
          <p:cNvSpPr/>
          <p:nvPr/>
        </p:nvSpPr>
        <p:spPr>
          <a:xfrm>
            <a:off x="1224032" y="1272690"/>
            <a:ext cx="713827" cy="905179"/>
          </a:xfrm>
          <a:custGeom>
            <a:pathLst>
              <a:path extrusionOk="0" h="7985" w="6297">
                <a:moveTo>
                  <a:pt x="6297" y="6830"/>
                </a:moveTo>
                <a:lnTo>
                  <a:pt x="6297" y="6908"/>
                </a:lnTo>
                <a:lnTo>
                  <a:pt x="6277" y="6966"/>
                </a:lnTo>
                <a:lnTo>
                  <a:pt x="6258" y="7034"/>
                </a:lnTo>
                <a:lnTo>
                  <a:pt x="6229" y="7092"/>
                </a:lnTo>
                <a:lnTo>
                  <a:pt x="6190" y="7160"/>
                </a:lnTo>
                <a:lnTo>
                  <a:pt x="6141" y="7228"/>
                </a:lnTo>
                <a:lnTo>
                  <a:pt x="6083" y="7277"/>
                </a:lnTo>
                <a:lnTo>
                  <a:pt x="6015" y="7344"/>
                </a:lnTo>
                <a:lnTo>
                  <a:pt x="5870" y="7451"/>
                </a:lnTo>
                <a:lnTo>
                  <a:pt x="5695" y="7548"/>
                </a:lnTo>
                <a:lnTo>
                  <a:pt x="5501" y="7636"/>
                </a:lnTo>
                <a:lnTo>
                  <a:pt x="5288" y="7713"/>
                </a:lnTo>
                <a:lnTo>
                  <a:pt x="5055" y="7771"/>
                </a:lnTo>
                <a:lnTo>
                  <a:pt x="4812" y="7830"/>
                </a:lnTo>
                <a:lnTo>
                  <a:pt x="4550" y="7888"/>
                </a:lnTo>
                <a:lnTo>
                  <a:pt x="4288" y="7927"/>
                </a:lnTo>
                <a:lnTo>
                  <a:pt x="3997" y="7946"/>
                </a:lnTo>
                <a:lnTo>
                  <a:pt x="3726" y="7965"/>
                </a:lnTo>
                <a:lnTo>
                  <a:pt x="3435" y="7985"/>
                </a:lnTo>
                <a:lnTo>
                  <a:pt x="3153" y="7985"/>
                </a:lnTo>
                <a:lnTo>
                  <a:pt x="2853" y="7985"/>
                </a:lnTo>
                <a:lnTo>
                  <a:pt x="2571" y="7965"/>
                </a:lnTo>
                <a:lnTo>
                  <a:pt x="2290" y="7946"/>
                </a:lnTo>
                <a:lnTo>
                  <a:pt x="2009" y="7927"/>
                </a:lnTo>
                <a:lnTo>
                  <a:pt x="1747" y="7888"/>
                </a:lnTo>
                <a:lnTo>
                  <a:pt x="1494" y="7830"/>
                </a:lnTo>
                <a:lnTo>
                  <a:pt x="1242" y="7771"/>
                </a:lnTo>
                <a:lnTo>
                  <a:pt x="1000" y="7713"/>
                </a:lnTo>
                <a:lnTo>
                  <a:pt x="786" y="7636"/>
                </a:lnTo>
                <a:lnTo>
                  <a:pt x="592" y="7548"/>
                </a:lnTo>
                <a:lnTo>
                  <a:pt x="418" y="7451"/>
                </a:lnTo>
                <a:lnTo>
                  <a:pt x="272" y="7344"/>
                </a:lnTo>
                <a:lnTo>
                  <a:pt x="204" y="7277"/>
                </a:lnTo>
                <a:lnTo>
                  <a:pt x="156" y="7228"/>
                </a:lnTo>
                <a:lnTo>
                  <a:pt x="107" y="7160"/>
                </a:lnTo>
                <a:lnTo>
                  <a:pt x="68" y="7092"/>
                </a:lnTo>
                <a:lnTo>
                  <a:pt x="30" y="7034"/>
                </a:lnTo>
                <a:lnTo>
                  <a:pt x="10" y="6966"/>
                </a:lnTo>
                <a:lnTo>
                  <a:pt x="0" y="6908"/>
                </a:lnTo>
                <a:lnTo>
                  <a:pt x="0" y="6830"/>
                </a:lnTo>
                <a:lnTo>
                  <a:pt x="0" y="6724"/>
                </a:lnTo>
                <a:lnTo>
                  <a:pt x="30" y="6617"/>
                </a:lnTo>
                <a:lnTo>
                  <a:pt x="78" y="6520"/>
                </a:lnTo>
                <a:lnTo>
                  <a:pt x="146" y="6423"/>
                </a:lnTo>
                <a:lnTo>
                  <a:pt x="224" y="6336"/>
                </a:lnTo>
                <a:lnTo>
                  <a:pt x="330" y="6258"/>
                </a:lnTo>
                <a:lnTo>
                  <a:pt x="427" y="6190"/>
                </a:lnTo>
                <a:lnTo>
                  <a:pt x="553" y="6122"/>
                </a:lnTo>
                <a:lnTo>
                  <a:pt x="815" y="6015"/>
                </a:lnTo>
                <a:lnTo>
                  <a:pt x="1077" y="5928"/>
                </a:lnTo>
                <a:lnTo>
                  <a:pt x="1213" y="5889"/>
                </a:lnTo>
                <a:lnTo>
                  <a:pt x="1359" y="5850"/>
                </a:lnTo>
                <a:lnTo>
                  <a:pt x="1659" y="5783"/>
                </a:lnTo>
                <a:lnTo>
                  <a:pt x="1727" y="5783"/>
                </a:lnTo>
                <a:lnTo>
                  <a:pt x="1785" y="5783"/>
                </a:lnTo>
                <a:lnTo>
                  <a:pt x="1824" y="5802"/>
                </a:lnTo>
                <a:lnTo>
                  <a:pt x="1882" y="5841"/>
                </a:lnTo>
                <a:lnTo>
                  <a:pt x="1931" y="5880"/>
                </a:lnTo>
                <a:lnTo>
                  <a:pt x="1960" y="5928"/>
                </a:lnTo>
                <a:lnTo>
                  <a:pt x="1989" y="5967"/>
                </a:lnTo>
                <a:lnTo>
                  <a:pt x="1989" y="6025"/>
                </a:lnTo>
                <a:lnTo>
                  <a:pt x="1999" y="6093"/>
                </a:lnTo>
                <a:lnTo>
                  <a:pt x="1989" y="6142"/>
                </a:lnTo>
                <a:lnTo>
                  <a:pt x="1979" y="6190"/>
                </a:lnTo>
                <a:lnTo>
                  <a:pt x="1950" y="6248"/>
                </a:lnTo>
                <a:lnTo>
                  <a:pt x="1912" y="6287"/>
                </a:lnTo>
                <a:lnTo>
                  <a:pt x="1863" y="6326"/>
                </a:lnTo>
                <a:lnTo>
                  <a:pt x="1824" y="6345"/>
                </a:lnTo>
                <a:lnTo>
                  <a:pt x="1766" y="6365"/>
                </a:lnTo>
                <a:lnTo>
                  <a:pt x="1514" y="6413"/>
                </a:lnTo>
                <a:lnTo>
                  <a:pt x="1397" y="6433"/>
                </a:lnTo>
                <a:lnTo>
                  <a:pt x="1291" y="6462"/>
                </a:lnTo>
                <a:lnTo>
                  <a:pt x="1184" y="6500"/>
                </a:lnTo>
                <a:lnTo>
                  <a:pt x="1097" y="6530"/>
                </a:lnTo>
                <a:lnTo>
                  <a:pt x="1009" y="6559"/>
                </a:lnTo>
                <a:lnTo>
                  <a:pt x="951" y="6588"/>
                </a:lnTo>
                <a:lnTo>
                  <a:pt x="825" y="6636"/>
                </a:lnTo>
                <a:lnTo>
                  <a:pt x="728" y="6694"/>
                </a:lnTo>
                <a:lnTo>
                  <a:pt x="689" y="6714"/>
                </a:lnTo>
                <a:lnTo>
                  <a:pt x="660" y="6743"/>
                </a:lnTo>
                <a:lnTo>
                  <a:pt x="631" y="6762"/>
                </a:lnTo>
                <a:lnTo>
                  <a:pt x="612" y="6772"/>
                </a:lnTo>
                <a:lnTo>
                  <a:pt x="582" y="6811"/>
                </a:lnTo>
                <a:lnTo>
                  <a:pt x="573" y="6830"/>
                </a:lnTo>
                <a:lnTo>
                  <a:pt x="582" y="6859"/>
                </a:lnTo>
                <a:lnTo>
                  <a:pt x="612" y="6889"/>
                </a:lnTo>
                <a:lnTo>
                  <a:pt x="650" y="6927"/>
                </a:lnTo>
                <a:lnTo>
                  <a:pt x="689" y="6947"/>
                </a:lnTo>
                <a:lnTo>
                  <a:pt x="757" y="6986"/>
                </a:lnTo>
                <a:lnTo>
                  <a:pt x="825" y="7024"/>
                </a:lnTo>
                <a:lnTo>
                  <a:pt x="922" y="7063"/>
                </a:lnTo>
                <a:lnTo>
                  <a:pt x="1019" y="7102"/>
                </a:lnTo>
                <a:lnTo>
                  <a:pt x="1135" y="7141"/>
                </a:lnTo>
                <a:lnTo>
                  <a:pt x="1252" y="7180"/>
                </a:lnTo>
                <a:lnTo>
                  <a:pt x="1388" y="7218"/>
                </a:lnTo>
                <a:lnTo>
                  <a:pt x="1524" y="7257"/>
                </a:lnTo>
                <a:lnTo>
                  <a:pt x="1679" y="7277"/>
                </a:lnTo>
                <a:lnTo>
                  <a:pt x="1853" y="7315"/>
                </a:lnTo>
                <a:lnTo>
                  <a:pt x="2038" y="7344"/>
                </a:lnTo>
                <a:lnTo>
                  <a:pt x="2241" y="7364"/>
                </a:lnTo>
                <a:lnTo>
                  <a:pt x="2678" y="7403"/>
                </a:lnTo>
                <a:lnTo>
                  <a:pt x="2911" y="7412"/>
                </a:lnTo>
                <a:lnTo>
                  <a:pt x="3153" y="7412"/>
                </a:lnTo>
                <a:lnTo>
                  <a:pt x="3376" y="7412"/>
                </a:lnTo>
                <a:lnTo>
                  <a:pt x="3609" y="7403"/>
                </a:lnTo>
                <a:lnTo>
                  <a:pt x="3832" y="7383"/>
                </a:lnTo>
                <a:lnTo>
                  <a:pt x="4046" y="7364"/>
                </a:lnTo>
                <a:lnTo>
                  <a:pt x="4259" y="7344"/>
                </a:lnTo>
                <a:lnTo>
                  <a:pt x="4444" y="7315"/>
                </a:lnTo>
                <a:lnTo>
                  <a:pt x="4618" y="7277"/>
                </a:lnTo>
                <a:lnTo>
                  <a:pt x="4764" y="7257"/>
                </a:lnTo>
                <a:lnTo>
                  <a:pt x="4909" y="7218"/>
                </a:lnTo>
                <a:lnTo>
                  <a:pt x="5035" y="7180"/>
                </a:lnTo>
                <a:lnTo>
                  <a:pt x="5162" y="7141"/>
                </a:lnTo>
                <a:lnTo>
                  <a:pt x="5278" y="7092"/>
                </a:lnTo>
                <a:lnTo>
                  <a:pt x="5375" y="7063"/>
                </a:lnTo>
                <a:lnTo>
                  <a:pt x="5472" y="7024"/>
                </a:lnTo>
                <a:lnTo>
                  <a:pt x="5540" y="6986"/>
                </a:lnTo>
                <a:lnTo>
                  <a:pt x="5608" y="6947"/>
                </a:lnTo>
                <a:lnTo>
                  <a:pt x="5656" y="6918"/>
                </a:lnTo>
                <a:lnTo>
                  <a:pt x="5685" y="6889"/>
                </a:lnTo>
                <a:lnTo>
                  <a:pt x="5705" y="6850"/>
                </a:lnTo>
                <a:lnTo>
                  <a:pt x="5724" y="6821"/>
                </a:lnTo>
                <a:lnTo>
                  <a:pt x="5715" y="6801"/>
                </a:lnTo>
                <a:lnTo>
                  <a:pt x="5685" y="6772"/>
                </a:lnTo>
                <a:lnTo>
                  <a:pt x="5666" y="6762"/>
                </a:lnTo>
                <a:lnTo>
                  <a:pt x="5647" y="6743"/>
                </a:lnTo>
                <a:lnTo>
                  <a:pt x="5608" y="6714"/>
                </a:lnTo>
                <a:lnTo>
                  <a:pt x="5559" y="6685"/>
                </a:lnTo>
                <a:lnTo>
                  <a:pt x="5462" y="6636"/>
                </a:lnTo>
                <a:lnTo>
                  <a:pt x="5346" y="6588"/>
                </a:lnTo>
                <a:lnTo>
                  <a:pt x="5278" y="6559"/>
                </a:lnTo>
                <a:lnTo>
                  <a:pt x="5191" y="6530"/>
                </a:lnTo>
                <a:lnTo>
                  <a:pt x="5103" y="6500"/>
                </a:lnTo>
                <a:lnTo>
                  <a:pt x="4997" y="6462"/>
                </a:lnTo>
                <a:lnTo>
                  <a:pt x="4890" y="6433"/>
                </a:lnTo>
                <a:lnTo>
                  <a:pt x="4783" y="6413"/>
                </a:lnTo>
                <a:lnTo>
                  <a:pt x="4531" y="6365"/>
                </a:lnTo>
                <a:lnTo>
                  <a:pt x="4482" y="6345"/>
                </a:lnTo>
                <a:lnTo>
                  <a:pt x="4424" y="6326"/>
                </a:lnTo>
                <a:lnTo>
                  <a:pt x="4376" y="6287"/>
                </a:lnTo>
                <a:lnTo>
                  <a:pt x="4337" y="6248"/>
                </a:lnTo>
                <a:lnTo>
                  <a:pt x="4318" y="6190"/>
                </a:lnTo>
                <a:lnTo>
                  <a:pt x="4298" y="6142"/>
                </a:lnTo>
                <a:lnTo>
                  <a:pt x="4298" y="6093"/>
                </a:lnTo>
                <a:lnTo>
                  <a:pt x="4298" y="6025"/>
                </a:lnTo>
                <a:lnTo>
                  <a:pt x="4318" y="5967"/>
                </a:lnTo>
                <a:lnTo>
                  <a:pt x="4327" y="5928"/>
                </a:lnTo>
                <a:lnTo>
                  <a:pt x="4366" y="5880"/>
                </a:lnTo>
                <a:lnTo>
                  <a:pt x="4415" y="5841"/>
                </a:lnTo>
                <a:lnTo>
                  <a:pt x="4463" y="5802"/>
                </a:lnTo>
                <a:lnTo>
                  <a:pt x="4512" y="5783"/>
                </a:lnTo>
                <a:lnTo>
                  <a:pt x="4570" y="5783"/>
                </a:lnTo>
                <a:lnTo>
                  <a:pt x="4628" y="5783"/>
                </a:lnTo>
                <a:lnTo>
                  <a:pt x="4938" y="5850"/>
                </a:lnTo>
                <a:lnTo>
                  <a:pt x="5074" y="5889"/>
                </a:lnTo>
                <a:lnTo>
                  <a:pt x="5210" y="5928"/>
                </a:lnTo>
                <a:lnTo>
                  <a:pt x="5482" y="6015"/>
                </a:lnTo>
                <a:lnTo>
                  <a:pt x="5744" y="6122"/>
                </a:lnTo>
                <a:lnTo>
                  <a:pt x="5860" y="6190"/>
                </a:lnTo>
                <a:lnTo>
                  <a:pt x="5976" y="6258"/>
                </a:lnTo>
                <a:lnTo>
                  <a:pt x="6073" y="6336"/>
                </a:lnTo>
                <a:lnTo>
                  <a:pt x="6151" y="6423"/>
                </a:lnTo>
                <a:lnTo>
                  <a:pt x="6209" y="6520"/>
                </a:lnTo>
                <a:lnTo>
                  <a:pt x="6258" y="6617"/>
                </a:lnTo>
                <a:lnTo>
                  <a:pt x="6287" y="6724"/>
                </a:lnTo>
                <a:close/>
                <a:moveTo>
                  <a:pt x="4579" y="2765"/>
                </a:moveTo>
                <a:lnTo>
                  <a:pt x="4579" y="4502"/>
                </a:lnTo>
                <a:lnTo>
                  <a:pt x="4570" y="4560"/>
                </a:lnTo>
                <a:lnTo>
                  <a:pt x="4560" y="4609"/>
                </a:lnTo>
                <a:lnTo>
                  <a:pt x="4531" y="4667"/>
                </a:lnTo>
                <a:lnTo>
                  <a:pt x="4492" y="4715"/>
                </a:lnTo>
                <a:lnTo>
                  <a:pt x="4453" y="4754"/>
                </a:lnTo>
                <a:lnTo>
                  <a:pt x="4405" y="4774"/>
                </a:lnTo>
                <a:lnTo>
                  <a:pt x="4347" y="4783"/>
                </a:lnTo>
                <a:lnTo>
                  <a:pt x="4298" y="4793"/>
                </a:lnTo>
                <a:lnTo>
                  <a:pt x="4007" y="4793"/>
                </a:lnTo>
                <a:lnTo>
                  <a:pt x="4007" y="6539"/>
                </a:lnTo>
                <a:lnTo>
                  <a:pt x="3997" y="6597"/>
                </a:lnTo>
                <a:lnTo>
                  <a:pt x="3988" y="6646"/>
                </a:lnTo>
                <a:lnTo>
                  <a:pt x="3959" y="6694"/>
                </a:lnTo>
                <a:lnTo>
                  <a:pt x="3920" y="6743"/>
                </a:lnTo>
                <a:lnTo>
                  <a:pt x="3871" y="6772"/>
                </a:lnTo>
                <a:lnTo>
                  <a:pt x="3823" y="6801"/>
                </a:lnTo>
                <a:lnTo>
                  <a:pt x="3774" y="6821"/>
                </a:lnTo>
                <a:lnTo>
                  <a:pt x="3716" y="6830"/>
                </a:lnTo>
                <a:lnTo>
                  <a:pt x="2571" y="6830"/>
                </a:lnTo>
                <a:lnTo>
                  <a:pt x="2513" y="6821"/>
                </a:lnTo>
                <a:lnTo>
                  <a:pt x="2474" y="6801"/>
                </a:lnTo>
                <a:lnTo>
                  <a:pt x="2416" y="6772"/>
                </a:lnTo>
                <a:lnTo>
                  <a:pt x="2368" y="6743"/>
                </a:lnTo>
                <a:lnTo>
                  <a:pt x="2329" y="6694"/>
                </a:lnTo>
                <a:lnTo>
                  <a:pt x="2319" y="6646"/>
                </a:lnTo>
                <a:lnTo>
                  <a:pt x="2300" y="6597"/>
                </a:lnTo>
                <a:lnTo>
                  <a:pt x="2290" y="6539"/>
                </a:lnTo>
                <a:lnTo>
                  <a:pt x="2290" y="4793"/>
                </a:lnTo>
                <a:lnTo>
                  <a:pt x="1999" y="4793"/>
                </a:lnTo>
                <a:lnTo>
                  <a:pt x="1950" y="4783"/>
                </a:lnTo>
                <a:lnTo>
                  <a:pt x="1892" y="4774"/>
                </a:lnTo>
                <a:lnTo>
                  <a:pt x="1844" y="4754"/>
                </a:lnTo>
                <a:lnTo>
                  <a:pt x="1805" y="4715"/>
                </a:lnTo>
                <a:lnTo>
                  <a:pt x="1766" y="4667"/>
                </a:lnTo>
                <a:lnTo>
                  <a:pt x="1737" y="4609"/>
                </a:lnTo>
                <a:lnTo>
                  <a:pt x="1718" y="4560"/>
                </a:lnTo>
                <a:lnTo>
                  <a:pt x="1718" y="4502"/>
                </a:lnTo>
                <a:lnTo>
                  <a:pt x="1718" y="2765"/>
                </a:lnTo>
                <a:lnTo>
                  <a:pt x="1727" y="2649"/>
                </a:lnTo>
                <a:lnTo>
                  <a:pt x="1756" y="2542"/>
                </a:lnTo>
                <a:lnTo>
                  <a:pt x="1815" y="2436"/>
                </a:lnTo>
                <a:lnTo>
                  <a:pt x="1882" y="2348"/>
                </a:lnTo>
                <a:lnTo>
                  <a:pt x="1979" y="2271"/>
                </a:lnTo>
                <a:lnTo>
                  <a:pt x="2067" y="2232"/>
                </a:lnTo>
                <a:lnTo>
                  <a:pt x="2174" y="2193"/>
                </a:lnTo>
                <a:lnTo>
                  <a:pt x="2290" y="2183"/>
                </a:lnTo>
                <a:lnTo>
                  <a:pt x="4007" y="2183"/>
                </a:lnTo>
                <a:lnTo>
                  <a:pt x="4123" y="2193"/>
                </a:lnTo>
                <a:lnTo>
                  <a:pt x="4221" y="2232"/>
                </a:lnTo>
                <a:lnTo>
                  <a:pt x="4318" y="2271"/>
                </a:lnTo>
                <a:lnTo>
                  <a:pt x="4415" y="2348"/>
                </a:lnTo>
                <a:lnTo>
                  <a:pt x="4492" y="2436"/>
                </a:lnTo>
                <a:lnTo>
                  <a:pt x="4531" y="2542"/>
                </a:lnTo>
                <a:lnTo>
                  <a:pt x="4570" y="2649"/>
                </a:lnTo>
                <a:close/>
                <a:moveTo>
                  <a:pt x="3852" y="301"/>
                </a:moveTo>
                <a:lnTo>
                  <a:pt x="3929" y="379"/>
                </a:lnTo>
                <a:lnTo>
                  <a:pt x="3988" y="457"/>
                </a:lnTo>
                <a:lnTo>
                  <a:pt x="4036" y="544"/>
                </a:lnTo>
                <a:lnTo>
                  <a:pt x="4075" y="621"/>
                </a:lnTo>
                <a:lnTo>
                  <a:pt x="4114" y="718"/>
                </a:lnTo>
                <a:lnTo>
                  <a:pt x="4133" y="815"/>
                </a:lnTo>
                <a:lnTo>
                  <a:pt x="4153" y="922"/>
                </a:lnTo>
                <a:lnTo>
                  <a:pt x="4153" y="1019"/>
                </a:lnTo>
                <a:lnTo>
                  <a:pt x="4153" y="1116"/>
                </a:lnTo>
                <a:lnTo>
                  <a:pt x="4133" y="1223"/>
                </a:lnTo>
                <a:lnTo>
                  <a:pt x="4114" y="1320"/>
                </a:lnTo>
                <a:lnTo>
                  <a:pt x="4075" y="1417"/>
                </a:lnTo>
                <a:lnTo>
                  <a:pt x="4036" y="1504"/>
                </a:lnTo>
                <a:lnTo>
                  <a:pt x="3988" y="1592"/>
                </a:lnTo>
                <a:lnTo>
                  <a:pt x="3929" y="1659"/>
                </a:lnTo>
                <a:lnTo>
                  <a:pt x="3852" y="1747"/>
                </a:lnTo>
                <a:lnTo>
                  <a:pt x="3784" y="1805"/>
                </a:lnTo>
                <a:lnTo>
                  <a:pt x="3697" y="1873"/>
                </a:lnTo>
                <a:lnTo>
                  <a:pt x="3619" y="1921"/>
                </a:lnTo>
                <a:lnTo>
                  <a:pt x="3532" y="1960"/>
                </a:lnTo>
                <a:lnTo>
                  <a:pt x="3444" y="1999"/>
                </a:lnTo>
                <a:lnTo>
                  <a:pt x="3347" y="2018"/>
                </a:lnTo>
                <a:lnTo>
                  <a:pt x="3250" y="2038"/>
                </a:lnTo>
                <a:lnTo>
                  <a:pt x="3153" y="2038"/>
                </a:lnTo>
                <a:lnTo>
                  <a:pt x="3047" y="2038"/>
                </a:lnTo>
                <a:lnTo>
                  <a:pt x="2950" y="2018"/>
                </a:lnTo>
                <a:lnTo>
                  <a:pt x="2853" y="1999"/>
                </a:lnTo>
                <a:lnTo>
                  <a:pt x="2765" y="1960"/>
                </a:lnTo>
                <a:lnTo>
                  <a:pt x="2668" y="1921"/>
                </a:lnTo>
                <a:lnTo>
                  <a:pt x="2591" y="1873"/>
                </a:lnTo>
                <a:lnTo>
                  <a:pt x="2513" y="1805"/>
                </a:lnTo>
                <a:lnTo>
                  <a:pt x="2435" y="1747"/>
                </a:lnTo>
                <a:lnTo>
                  <a:pt x="2368" y="1659"/>
                </a:lnTo>
                <a:lnTo>
                  <a:pt x="2309" y="1592"/>
                </a:lnTo>
                <a:lnTo>
                  <a:pt x="2261" y="1504"/>
                </a:lnTo>
                <a:lnTo>
                  <a:pt x="2212" y="1417"/>
                </a:lnTo>
                <a:lnTo>
                  <a:pt x="2183" y="1320"/>
                </a:lnTo>
                <a:lnTo>
                  <a:pt x="2164" y="1223"/>
                </a:lnTo>
                <a:lnTo>
                  <a:pt x="2154" y="1116"/>
                </a:lnTo>
                <a:lnTo>
                  <a:pt x="2144" y="1019"/>
                </a:lnTo>
                <a:lnTo>
                  <a:pt x="2154" y="922"/>
                </a:lnTo>
                <a:lnTo>
                  <a:pt x="2164" y="815"/>
                </a:lnTo>
                <a:lnTo>
                  <a:pt x="2183" y="718"/>
                </a:lnTo>
                <a:lnTo>
                  <a:pt x="2212" y="621"/>
                </a:lnTo>
                <a:lnTo>
                  <a:pt x="2261" y="544"/>
                </a:lnTo>
                <a:lnTo>
                  <a:pt x="2309" y="457"/>
                </a:lnTo>
                <a:lnTo>
                  <a:pt x="2368" y="379"/>
                </a:lnTo>
                <a:lnTo>
                  <a:pt x="2435" y="301"/>
                </a:lnTo>
                <a:lnTo>
                  <a:pt x="2513" y="233"/>
                </a:lnTo>
                <a:lnTo>
                  <a:pt x="2591" y="175"/>
                </a:lnTo>
                <a:lnTo>
                  <a:pt x="2668" y="117"/>
                </a:lnTo>
                <a:lnTo>
                  <a:pt x="2765" y="78"/>
                </a:lnTo>
                <a:lnTo>
                  <a:pt x="2853" y="49"/>
                </a:lnTo>
                <a:lnTo>
                  <a:pt x="2950" y="20"/>
                </a:lnTo>
                <a:lnTo>
                  <a:pt x="3047" y="10"/>
                </a:lnTo>
                <a:lnTo>
                  <a:pt x="3153" y="1"/>
                </a:lnTo>
                <a:lnTo>
                  <a:pt x="3250" y="10"/>
                </a:lnTo>
                <a:lnTo>
                  <a:pt x="3347" y="20"/>
                </a:lnTo>
                <a:lnTo>
                  <a:pt x="3444" y="49"/>
                </a:lnTo>
                <a:lnTo>
                  <a:pt x="3532" y="78"/>
                </a:lnTo>
                <a:lnTo>
                  <a:pt x="3619" y="117"/>
                </a:lnTo>
                <a:lnTo>
                  <a:pt x="3697" y="175"/>
                </a:lnTo>
                <a:lnTo>
                  <a:pt x="3784" y="233"/>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61" name="Shape 461"/>
          <p:cNvSpPr txBox="1"/>
          <p:nvPr/>
        </p:nvSpPr>
        <p:spPr>
          <a:xfrm>
            <a:off x="279100" y="2401475"/>
            <a:ext cx="25404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Humanized</a:t>
            </a:r>
          </a:p>
          <a:p>
            <a:pPr lvl="0" rtl="0" algn="ctr">
              <a:spcBef>
                <a:spcPts val="0"/>
              </a:spcBef>
              <a:buNone/>
            </a:pPr>
            <a:r>
              <a:rPr i="1" lang="en" sz="1600">
                <a:latin typeface="Varela"/>
                <a:ea typeface="Varela"/>
                <a:cs typeface="Varela"/>
                <a:sym typeface="Varela"/>
              </a:rPr>
              <a:t>Natural language</a:t>
            </a:r>
          </a:p>
          <a:p>
            <a:pPr lvl="0" rtl="0" algn="ctr">
              <a:spcBef>
                <a:spcPts val="0"/>
              </a:spcBef>
              <a:buNone/>
            </a:pPr>
            <a:r>
              <a:rPr i="1" lang="en" sz="1600">
                <a:latin typeface="Varela"/>
                <a:ea typeface="Varela"/>
                <a:cs typeface="Varela"/>
                <a:sym typeface="Varela"/>
              </a:rPr>
              <a:t>Context-aware</a:t>
            </a:r>
          </a:p>
        </p:txBody>
      </p:sp>
      <p:sp>
        <p:nvSpPr>
          <p:cNvPr id="462" name="Shape 462"/>
          <p:cNvSpPr/>
          <p:nvPr/>
        </p:nvSpPr>
        <p:spPr>
          <a:xfrm>
            <a:off x="3810100" y="101757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63" name="Shape 463"/>
          <p:cNvSpPr txBox="1"/>
          <p:nvPr/>
        </p:nvSpPr>
        <p:spPr>
          <a:xfrm>
            <a:off x="3174700" y="2401475"/>
            <a:ext cx="26673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Adaptive</a:t>
            </a:r>
          </a:p>
          <a:p>
            <a:pPr lvl="0" rtl="0" algn="ctr">
              <a:spcBef>
                <a:spcPts val="0"/>
              </a:spcBef>
              <a:buNone/>
            </a:pPr>
            <a:r>
              <a:rPr i="1" lang="en" sz="1600">
                <a:latin typeface="Varela"/>
                <a:ea typeface="Varela"/>
                <a:cs typeface="Varela"/>
                <a:sym typeface="Varela"/>
              </a:rPr>
              <a:t>Applications available across a variety of devices</a:t>
            </a:r>
          </a:p>
        </p:txBody>
      </p:sp>
      <p:sp>
        <p:nvSpPr>
          <p:cNvPr id="464" name="Shape 464"/>
          <p:cNvSpPr/>
          <p:nvPr/>
        </p:nvSpPr>
        <p:spPr>
          <a:xfrm>
            <a:off x="4143775" y="1174563"/>
            <a:ext cx="548692" cy="482864"/>
          </a:xfrm>
          <a:custGeom>
            <a:pathLst>
              <a:path extrusionOk="0" h="7548" w="8577">
                <a:moveTo>
                  <a:pt x="8014" y="4502"/>
                </a:moveTo>
                <a:lnTo>
                  <a:pt x="8014" y="718"/>
                </a:lnTo>
                <a:lnTo>
                  <a:pt x="8004" y="670"/>
                </a:lnTo>
                <a:lnTo>
                  <a:pt x="7965" y="621"/>
                </a:lnTo>
                <a:lnTo>
                  <a:pt x="7946" y="602"/>
                </a:lnTo>
                <a:lnTo>
                  <a:pt x="7917" y="582"/>
                </a:lnTo>
                <a:lnTo>
                  <a:pt x="7858" y="573"/>
                </a:lnTo>
                <a:lnTo>
                  <a:pt x="708" y="573"/>
                </a:lnTo>
                <a:lnTo>
                  <a:pt x="660" y="582"/>
                </a:lnTo>
                <a:lnTo>
                  <a:pt x="641" y="602"/>
                </a:lnTo>
                <a:lnTo>
                  <a:pt x="611" y="621"/>
                </a:lnTo>
                <a:lnTo>
                  <a:pt x="582" y="670"/>
                </a:lnTo>
                <a:lnTo>
                  <a:pt x="573" y="718"/>
                </a:lnTo>
                <a:lnTo>
                  <a:pt x="573" y="4502"/>
                </a:lnTo>
                <a:lnTo>
                  <a:pt x="582" y="4550"/>
                </a:lnTo>
                <a:lnTo>
                  <a:pt x="611" y="4599"/>
                </a:lnTo>
                <a:lnTo>
                  <a:pt x="660" y="4638"/>
                </a:lnTo>
                <a:lnTo>
                  <a:pt x="708" y="4647"/>
                </a:lnTo>
                <a:lnTo>
                  <a:pt x="7858" y="4647"/>
                </a:lnTo>
                <a:lnTo>
                  <a:pt x="7917" y="4638"/>
                </a:lnTo>
                <a:lnTo>
                  <a:pt x="7965" y="4599"/>
                </a:lnTo>
                <a:lnTo>
                  <a:pt x="8004" y="4550"/>
                </a:lnTo>
                <a:close/>
                <a:moveTo>
                  <a:pt x="8576" y="718"/>
                </a:moveTo>
                <a:lnTo>
                  <a:pt x="8576" y="5666"/>
                </a:lnTo>
                <a:lnTo>
                  <a:pt x="8576" y="5734"/>
                </a:lnTo>
                <a:lnTo>
                  <a:pt x="8567" y="5802"/>
                </a:lnTo>
                <a:lnTo>
                  <a:pt x="8547" y="5870"/>
                </a:lnTo>
                <a:lnTo>
                  <a:pt x="8528" y="5938"/>
                </a:lnTo>
                <a:lnTo>
                  <a:pt x="8499" y="6005"/>
                </a:lnTo>
                <a:lnTo>
                  <a:pt x="8460" y="6054"/>
                </a:lnTo>
                <a:lnTo>
                  <a:pt x="8421" y="6122"/>
                </a:lnTo>
                <a:lnTo>
                  <a:pt x="8363" y="6170"/>
                </a:lnTo>
                <a:lnTo>
                  <a:pt x="8314" y="6219"/>
                </a:lnTo>
                <a:lnTo>
                  <a:pt x="8256" y="6267"/>
                </a:lnTo>
                <a:lnTo>
                  <a:pt x="8198" y="6306"/>
                </a:lnTo>
                <a:lnTo>
                  <a:pt x="8140" y="6335"/>
                </a:lnTo>
                <a:lnTo>
                  <a:pt x="8072" y="6355"/>
                </a:lnTo>
                <a:lnTo>
                  <a:pt x="8014" y="6364"/>
                </a:lnTo>
                <a:lnTo>
                  <a:pt x="7936" y="6374"/>
                </a:lnTo>
                <a:lnTo>
                  <a:pt x="7858" y="6384"/>
                </a:lnTo>
                <a:lnTo>
                  <a:pt x="5433" y="6384"/>
                </a:lnTo>
                <a:lnTo>
                  <a:pt x="5433" y="6471"/>
                </a:lnTo>
                <a:lnTo>
                  <a:pt x="5452" y="6558"/>
                </a:lnTo>
                <a:lnTo>
                  <a:pt x="5472" y="6646"/>
                </a:lnTo>
                <a:lnTo>
                  <a:pt x="5511" y="6733"/>
                </a:lnTo>
                <a:lnTo>
                  <a:pt x="5579" y="6908"/>
                </a:lnTo>
                <a:lnTo>
                  <a:pt x="5646" y="7053"/>
                </a:lnTo>
                <a:lnTo>
                  <a:pt x="5685" y="7121"/>
                </a:lnTo>
                <a:lnTo>
                  <a:pt x="5705" y="7170"/>
                </a:lnTo>
                <a:lnTo>
                  <a:pt x="5714" y="7218"/>
                </a:lnTo>
                <a:lnTo>
                  <a:pt x="5714" y="7257"/>
                </a:lnTo>
                <a:lnTo>
                  <a:pt x="5714" y="7315"/>
                </a:lnTo>
                <a:lnTo>
                  <a:pt x="5705" y="7364"/>
                </a:lnTo>
                <a:lnTo>
                  <a:pt x="5676" y="7412"/>
                </a:lnTo>
                <a:lnTo>
                  <a:pt x="5637" y="7461"/>
                </a:lnTo>
                <a:lnTo>
                  <a:pt x="5588" y="7499"/>
                </a:lnTo>
                <a:lnTo>
                  <a:pt x="5540" y="7519"/>
                </a:lnTo>
                <a:lnTo>
                  <a:pt x="5491" y="7538"/>
                </a:lnTo>
                <a:lnTo>
                  <a:pt x="5433" y="7548"/>
                </a:lnTo>
                <a:lnTo>
                  <a:pt x="3143" y="7548"/>
                </a:lnTo>
                <a:lnTo>
                  <a:pt x="3085" y="7538"/>
                </a:lnTo>
                <a:lnTo>
                  <a:pt x="3037" y="7519"/>
                </a:lnTo>
                <a:lnTo>
                  <a:pt x="2988" y="7499"/>
                </a:lnTo>
                <a:lnTo>
                  <a:pt x="2940" y="7461"/>
                </a:lnTo>
                <a:lnTo>
                  <a:pt x="2901" y="7412"/>
                </a:lnTo>
                <a:lnTo>
                  <a:pt x="2882" y="7364"/>
                </a:lnTo>
                <a:lnTo>
                  <a:pt x="2872" y="7315"/>
                </a:lnTo>
                <a:lnTo>
                  <a:pt x="2862" y="7257"/>
                </a:lnTo>
                <a:lnTo>
                  <a:pt x="2872" y="7218"/>
                </a:lnTo>
                <a:lnTo>
                  <a:pt x="2872" y="7170"/>
                </a:lnTo>
                <a:lnTo>
                  <a:pt x="2901" y="7121"/>
                </a:lnTo>
                <a:lnTo>
                  <a:pt x="2930" y="7053"/>
                </a:lnTo>
                <a:lnTo>
                  <a:pt x="3008" y="6908"/>
                </a:lnTo>
                <a:lnTo>
                  <a:pt x="3076" y="6733"/>
                </a:lnTo>
                <a:lnTo>
                  <a:pt x="3105" y="6655"/>
                </a:lnTo>
                <a:lnTo>
                  <a:pt x="3124" y="6558"/>
                </a:lnTo>
                <a:lnTo>
                  <a:pt x="3143" y="6471"/>
                </a:lnTo>
                <a:lnTo>
                  <a:pt x="3143" y="6384"/>
                </a:lnTo>
                <a:lnTo>
                  <a:pt x="708" y="6384"/>
                </a:lnTo>
                <a:lnTo>
                  <a:pt x="641" y="6374"/>
                </a:lnTo>
                <a:lnTo>
                  <a:pt x="573" y="6364"/>
                </a:lnTo>
                <a:lnTo>
                  <a:pt x="505" y="6355"/>
                </a:lnTo>
                <a:lnTo>
                  <a:pt x="437" y="6335"/>
                </a:lnTo>
                <a:lnTo>
                  <a:pt x="379" y="6306"/>
                </a:lnTo>
                <a:lnTo>
                  <a:pt x="320" y="6267"/>
                </a:lnTo>
                <a:lnTo>
                  <a:pt x="262" y="6219"/>
                </a:lnTo>
                <a:lnTo>
                  <a:pt x="214" y="6170"/>
                </a:lnTo>
                <a:lnTo>
                  <a:pt x="165" y="6122"/>
                </a:lnTo>
                <a:lnTo>
                  <a:pt x="117" y="6054"/>
                </a:lnTo>
                <a:lnTo>
                  <a:pt x="78" y="6005"/>
                </a:lnTo>
                <a:lnTo>
                  <a:pt x="49" y="5938"/>
                </a:lnTo>
                <a:lnTo>
                  <a:pt x="29" y="5870"/>
                </a:lnTo>
                <a:lnTo>
                  <a:pt x="20" y="5802"/>
                </a:lnTo>
                <a:lnTo>
                  <a:pt x="10" y="5734"/>
                </a:lnTo>
                <a:lnTo>
                  <a:pt x="0" y="5666"/>
                </a:lnTo>
                <a:lnTo>
                  <a:pt x="0" y="718"/>
                </a:lnTo>
                <a:lnTo>
                  <a:pt x="10" y="650"/>
                </a:lnTo>
                <a:lnTo>
                  <a:pt x="20" y="573"/>
                </a:lnTo>
                <a:lnTo>
                  <a:pt x="29" y="514"/>
                </a:lnTo>
                <a:lnTo>
                  <a:pt x="49" y="447"/>
                </a:lnTo>
                <a:lnTo>
                  <a:pt x="78" y="379"/>
                </a:lnTo>
                <a:lnTo>
                  <a:pt x="117" y="320"/>
                </a:lnTo>
                <a:lnTo>
                  <a:pt x="165" y="262"/>
                </a:lnTo>
                <a:lnTo>
                  <a:pt x="214" y="204"/>
                </a:lnTo>
                <a:lnTo>
                  <a:pt x="262" y="165"/>
                </a:lnTo>
                <a:lnTo>
                  <a:pt x="320" y="117"/>
                </a:lnTo>
                <a:lnTo>
                  <a:pt x="379" y="78"/>
                </a:lnTo>
                <a:lnTo>
                  <a:pt x="437" y="49"/>
                </a:lnTo>
                <a:lnTo>
                  <a:pt x="505" y="20"/>
                </a:lnTo>
                <a:lnTo>
                  <a:pt x="573" y="10"/>
                </a:lnTo>
                <a:lnTo>
                  <a:pt x="641" y="0"/>
                </a:lnTo>
                <a:lnTo>
                  <a:pt x="708" y="0"/>
                </a:lnTo>
                <a:lnTo>
                  <a:pt x="7858" y="0"/>
                </a:lnTo>
                <a:lnTo>
                  <a:pt x="7936" y="0"/>
                </a:lnTo>
                <a:lnTo>
                  <a:pt x="8014" y="10"/>
                </a:lnTo>
                <a:lnTo>
                  <a:pt x="8072" y="20"/>
                </a:lnTo>
                <a:lnTo>
                  <a:pt x="8140" y="49"/>
                </a:lnTo>
                <a:lnTo>
                  <a:pt x="8198" y="78"/>
                </a:lnTo>
                <a:lnTo>
                  <a:pt x="8256" y="117"/>
                </a:lnTo>
                <a:lnTo>
                  <a:pt x="8314" y="165"/>
                </a:lnTo>
                <a:lnTo>
                  <a:pt x="8363" y="204"/>
                </a:lnTo>
                <a:lnTo>
                  <a:pt x="8421" y="262"/>
                </a:lnTo>
                <a:lnTo>
                  <a:pt x="8460" y="320"/>
                </a:lnTo>
                <a:lnTo>
                  <a:pt x="8499" y="379"/>
                </a:lnTo>
                <a:lnTo>
                  <a:pt x="8528" y="447"/>
                </a:lnTo>
                <a:lnTo>
                  <a:pt x="8547" y="514"/>
                </a:lnTo>
                <a:lnTo>
                  <a:pt x="8567" y="573"/>
                </a:lnTo>
                <a:lnTo>
                  <a:pt x="8576" y="650"/>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65" name="Shape 465"/>
          <p:cNvSpPr/>
          <p:nvPr/>
        </p:nvSpPr>
        <p:spPr>
          <a:xfrm>
            <a:off x="4676200" y="1396749"/>
            <a:ext cx="352448" cy="437397"/>
          </a:xfrm>
          <a:custGeom>
            <a:pathLst>
              <a:path extrusionOk="0" h="6394" w="5152">
                <a:moveTo>
                  <a:pt x="2775" y="6016"/>
                </a:moveTo>
                <a:lnTo>
                  <a:pt x="2814" y="5967"/>
                </a:lnTo>
                <a:lnTo>
                  <a:pt x="2843" y="5928"/>
                </a:lnTo>
                <a:lnTo>
                  <a:pt x="2862" y="5870"/>
                </a:lnTo>
                <a:lnTo>
                  <a:pt x="2862" y="5812"/>
                </a:lnTo>
                <a:lnTo>
                  <a:pt x="2862" y="5763"/>
                </a:lnTo>
                <a:lnTo>
                  <a:pt x="2843" y="5705"/>
                </a:lnTo>
                <a:lnTo>
                  <a:pt x="2814" y="5657"/>
                </a:lnTo>
                <a:lnTo>
                  <a:pt x="2775" y="5608"/>
                </a:lnTo>
                <a:lnTo>
                  <a:pt x="2736" y="5579"/>
                </a:lnTo>
                <a:lnTo>
                  <a:pt x="2688" y="5550"/>
                </a:lnTo>
                <a:lnTo>
                  <a:pt x="2629" y="5530"/>
                </a:lnTo>
                <a:lnTo>
                  <a:pt x="2581" y="5521"/>
                </a:lnTo>
                <a:lnTo>
                  <a:pt x="2523" y="5530"/>
                </a:lnTo>
                <a:lnTo>
                  <a:pt x="2464" y="5550"/>
                </a:lnTo>
                <a:lnTo>
                  <a:pt x="2426" y="5579"/>
                </a:lnTo>
                <a:lnTo>
                  <a:pt x="2377" y="5608"/>
                </a:lnTo>
                <a:lnTo>
                  <a:pt x="2338" y="5657"/>
                </a:lnTo>
                <a:lnTo>
                  <a:pt x="2309" y="5705"/>
                </a:lnTo>
                <a:lnTo>
                  <a:pt x="2290" y="5763"/>
                </a:lnTo>
                <a:lnTo>
                  <a:pt x="2290" y="5812"/>
                </a:lnTo>
                <a:lnTo>
                  <a:pt x="2290" y="5870"/>
                </a:lnTo>
                <a:lnTo>
                  <a:pt x="2309" y="5928"/>
                </a:lnTo>
                <a:lnTo>
                  <a:pt x="2338" y="5967"/>
                </a:lnTo>
                <a:lnTo>
                  <a:pt x="2377" y="6016"/>
                </a:lnTo>
                <a:lnTo>
                  <a:pt x="2426" y="6054"/>
                </a:lnTo>
                <a:lnTo>
                  <a:pt x="2464" y="6083"/>
                </a:lnTo>
                <a:lnTo>
                  <a:pt x="2523" y="6093"/>
                </a:lnTo>
                <a:lnTo>
                  <a:pt x="2581" y="6103"/>
                </a:lnTo>
                <a:lnTo>
                  <a:pt x="2629" y="6093"/>
                </a:lnTo>
                <a:lnTo>
                  <a:pt x="2688" y="6083"/>
                </a:lnTo>
                <a:lnTo>
                  <a:pt x="2736" y="6054"/>
                </a:lnTo>
                <a:close/>
                <a:moveTo>
                  <a:pt x="4579" y="5094"/>
                </a:moveTo>
                <a:lnTo>
                  <a:pt x="4579" y="738"/>
                </a:lnTo>
                <a:lnTo>
                  <a:pt x="4570" y="680"/>
                </a:lnTo>
                <a:lnTo>
                  <a:pt x="4541" y="622"/>
                </a:lnTo>
                <a:lnTo>
                  <a:pt x="4492" y="602"/>
                </a:lnTo>
                <a:lnTo>
                  <a:pt x="4444" y="592"/>
                </a:lnTo>
                <a:lnTo>
                  <a:pt x="718" y="592"/>
                </a:lnTo>
                <a:lnTo>
                  <a:pt x="660" y="602"/>
                </a:lnTo>
                <a:lnTo>
                  <a:pt x="621" y="622"/>
                </a:lnTo>
                <a:lnTo>
                  <a:pt x="592" y="680"/>
                </a:lnTo>
                <a:lnTo>
                  <a:pt x="582" y="738"/>
                </a:lnTo>
                <a:lnTo>
                  <a:pt x="582" y="5094"/>
                </a:lnTo>
                <a:lnTo>
                  <a:pt x="592" y="5142"/>
                </a:lnTo>
                <a:lnTo>
                  <a:pt x="621" y="5191"/>
                </a:lnTo>
                <a:lnTo>
                  <a:pt x="660" y="5220"/>
                </a:lnTo>
                <a:lnTo>
                  <a:pt x="718" y="5239"/>
                </a:lnTo>
                <a:lnTo>
                  <a:pt x="4444" y="5239"/>
                </a:lnTo>
                <a:lnTo>
                  <a:pt x="4463" y="5230"/>
                </a:lnTo>
                <a:lnTo>
                  <a:pt x="4492" y="5220"/>
                </a:lnTo>
                <a:lnTo>
                  <a:pt x="4541" y="5191"/>
                </a:lnTo>
                <a:lnTo>
                  <a:pt x="4570" y="5142"/>
                </a:lnTo>
                <a:close/>
                <a:moveTo>
                  <a:pt x="5152" y="738"/>
                </a:moveTo>
                <a:lnTo>
                  <a:pt x="5152" y="5666"/>
                </a:lnTo>
                <a:lnTo>
                  <a:pt x="5142" y="5744"/>
                </a:lnTo>
                <a:lnTo>
                  <a:pt x="5132" y="5812"/>
                </a:lnTo>
                <a:lnTo>
                  <a:pt x="5123" y="5880"/>
                </a:lnTo>
                <a:lnTo>
                  <a:pt x="5103" y="5938"/>
                </a:lnTo>
                <a:lnTo>
                  <a:pt x="5074" y="6006"/>
                </a:lnTo>
                <a:lnTo>
                  <a:pt x="5035" y="6074"/>
                </a:lnTo>
                <a:lnTo>
                  <a:pt x="4987" y="6122"/>
                </a:lnTo>
                <a:lnTo>
                  <a:pt x="4938" y="6180"/>
                </a:lnTo>
                <a:lnTo>
                  <a:pt x="4890" y="6229"/>
                </a:lnTo>
                <a:lnTo>
                  <a:pt x="4832" y="6268"/>
                </a:lnTo>
                <a:lnTo>
                  <a:pt x="4773" y="6307"/>
                </a:lnTo>
                <a:lnTo>
                  <a:pt x="4715" y="6336"/>
                </a:lnTo>
                <a:lnTo>
                  <a:pt x="4647" y="6365"/>
                </a:lnTo>
                <a:lnTo>
                  <a:pt x="4579" y="6384"/>
                </a:lnTo>
                <a:lnTo>
                  <a:pt x="4511" y="6394"/>
                </a:lnTo>
                <a:lnTo>
                  <a:pt x="4444" y="6394"/>
                </a:lnTo>
                <a:lnTo>
                  <a:pt x="718" y="6394"/>
                </a:lnTo>
                <a:lnTo>
                  <a:pt x="641" y="6394"/>
                </a:lnTo>
                <a:lnTo>
                  <a:pt x="582" y="6384"/>
                </a:lnTo>
                <a:lnTo>
                  <a:pt x="505" y="6365"/>
                </a:lnTo>
                <a:lnTo>
                  <a:pt x="447" y="6336"/>
                </a:lnTo>
                <a:lnTo>
                  <a:pt x="388" y="6307"/>
                </a:lnTo>
                <a:lnTo>
                  <a:pt x="320" y="6268"/>
                </a:lnTo>
                <a:lnTo>
                  <a:pt x="272" y="6229"/>
                </a:lnTo>
                <a:lnTo>
                  <a:pt x="214" y="6180"/>
                </a:lnTo>
                <a:lnTo>
                  <a:pt x="165" y="6122"/>
                </a:lnTo>
                <a:lnTo>
                  <a:pt x="117" y="6074"/>
                </a:lnTo>
                <a:lnTo>
                  <a:pt x="88" y="6006"/>
                </a:lnTo>
                <a:lnTo>
                  <a:pt x="58" y="5938"/>
                </a:lnTo>
                <a:lnTo>
                  <a:pt x="29" y="5880"/>
                </a:lnTo>
                <a:lnTo>
                  <a:pt x="20" y="5812"/>
                </a:lnTo>
                <a:lnTo>
                  <a:pt x="10" y="5744"/>
                </a:lnTo>
                <a:lnTo>
                  <a:pt x="0" y="5666"/>
                </a:lnTo>
                <a:lnTo>
                  <a:pt x="0" y="738"/>
                </a:lnTo>
                <a:lnTo>
                  <a:pt x="10" y="660"/>
                </a:lnTo>
                <a:lnTo>
                  <a:pt x="20" y="592"/>
                </a:lnTo>
                <a:lnTo>
                  <a:pt x="29" y="515"/>
                </a:lnTo>
                <a:lnTo>
                  <a:pt x="58" y="447"/>
                </a:lnTo>
                <a:lnTo>
                  <a:pt x="88" y="389"/>
                </a:lnTo>
                <a:lnTo>
                  <a:pt x="117" y="331"/>
                </a:lnTo>
                <a:lnTo>
                  <a:pt x="165" y="272"/>
                </a:lnTo>
                <a:lnTo>
                  <a:pt x="214" y="224"/>
                </a:lnTo>
                <a:lnTo>
                  <a:pt x="272" y="166"/>
                </a:lnTo>
                <a:lnTo>
                  <a:pt x="320" y="127"/>
                </a:lnTo>
                <a:lnTo>
                  <a:pt x="388" y="98"/>
                </a:lnTo>
                <a:lnTo>
                  <a:pt x="447" y="59"/>
                </a:lnTo>
                <a:lnTo>
                  <a:pt x="505" y="40"/>
                </a:lnTo>
                <a:lnTo>
                  <a:pt x="582" y="20"/>
                </a:lnTo>
                <a:lnTo>
                  <a:pt x="641" y="10"/>
                </a:lnTo>
                <a:lnTo>
                  <a:pt x="718" y="1"/>
                </a:lnTo>
                <a:lnTo>
                  <a:pt x="4444" y="1"/>
                </a:lnTo>
                <a:lnTo>
                  <a:pt x="4511" y="10"/>
                </a:lnTo>
                <a:lnTo>
                  <a:pt x="4579" y="20"/>
                </a:lnTo>
                <a:lnTo>
                  <a:pt x="4647" y="40"/>
                </a:lnTo>
                <a:lnTo>
                  <a:pt x="4715" y="59"/>
                </a:lnTo>
                <a:lnTo>
                  <a:pt x="4773" y="98"/>
                </a:lnTo>
                <a:lnTo>
                  <a:pt x="4832" y="127"/>
                </a:lnTo>
                <a:lnTo>
                  <a:pt x="4890" y="166"/>
                </a:lnTo>
                <a:lnTo>
                  <a:pt x="4938" y="224"/>
                </a:lnTo>
                <a:lnTo>
                  <a:pt x="4987" y="272"/>
                </a:lnTo>
                <a:lnTo>
                  <a:pt x="5035" y="331"/>
                </a:lnTo>
                <a:lnTo>
                  <a:pt x="5074" y="389"/>
                </a:lnTo>
                <a:lnTo>
                  <a:pt x="5103" y="447"/>
                </a:lnTo>
                <a:lnTo>
                  <a:pt x="5123" y="515"/>
                </a:lnTo>
                <a:lnTo>
                  <a:pt x="5132" y="592"/>
                </a:lnTo>
                <a:lnTo>
                  <a:pt x="5142" y="660"/>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66" name="Shape 466"/>
          <p:cNvSpPr/>
          <p:nvPr/>
        </p:nvSpPr>
        <p:spPr>
          <a:xfrm>
            <a:off x="3969274" y="1714173"/>
            <a:ext cx="647330" cy="437398"/>
          </a:xfrm>
          <a:custGeom>
            <a:pathLst>
              <a:path extrusionOk="0" h="5802" w="8587">
                <a:moveTo>
                  <a:pt x="1863" y="4647"/>
                </a:moveTo>
                <a:lnTo>
                  <a:pt x="1786" y="4638"/>
                </a:lnTo>
                <a:lnTo>
                  <a:pt x="1718" y="4628"/>
                </a:lnTo>
                <a:lnTo>
                  <a:pt x="1650" y="4609"/>
                </a:lnTo>
                <a:lnTo>
                  <a:pt x="1592" y="4589"/>
                </a:lnTo>
                <a:lnTo>
                  <a:pt x="1524" y="4550"/>
                </a:lnTo>
                <a:lnTo>
                  <a:pt x="1456" y="4512"/>
                </a:lnTo>
                <a:lnTo>
                  <a:pt x="1407" y="4483"/>
                </a:lnTo>
                <a:lnTo>
                  <a:pt x="1349" y="4424"/>
                </a:lnTo>
                <a:lnTo>
                  <a:pt x="1301" y="4366"/>
                </a:lnTo>
                <a:lnTo>
                  <a:pt x="1262" y="4318"/>
                </a:lnTo>
                <a:lnTo>
                  <a:pt x="1233" y="4259"/>
                </a:lnTo>
                <a:lnTo>
                  <a:pt x="1194" y="4191"/>
                </a:lnTo>
                <a:lnTo>
                  <a:pt x="1175" y="4133"/>
                </a:lnTo>
                <a:lnTo>
                  <a:pt x="1155" y="4056"/>
                </a:lnTo>
                <a:lnTo>
                  <a:pt x="1145" y="3988"/>
                </a:lnTo>
                <a:lnTo>
                  <a:pt x="1145" y="3910"/>
                </a:lnTo>
                <a:lnTo>
                  <a:pt x="1145" y="718"/>
                </a:lnTo>
                <a:lnTo>
                  <a:pt x="1155" y="573"/>
                </a:lnTo>
                <a:lnTo>
                  <a:pt x="1175" y="515"/>
                </a:lnTo>
                <a:lnTo>
                  <a:pt x="1194" y="447"/>
                </a:lnTo>
                <a:lnTo>
                  <a:pt x="1233" y="379"/>
                </a:lnTo>
                <a:lnTo>
                  <a:pt x="1262" y="321"/>
                </a:lnTo>
                <a:lnTo>
                  <a:pt x="1301" y="262"/>
                </a:lnTo>
                <a:lnTo>
                  <a:pt x="1349" y="204"/>
                </a:lnTo>
                <a:lnTo>
                  <a:pt x="1407" y="156"/>
                </a:lnTo>
                <a:lnTo>
                  <a:pt x="1456" y="117"/>
                </a:lnTo>
                <a:lnTo>
                  <a:pt x="1524" y="78"/>
                </a:lnTo>
                <a:lnTo>
                  <a:pt x="1592" y="39"/>
                </a:lnTo>
                <a:lnTo>
                  <a:pt x="1650" y="20"/>
                </a:lnTo>
                <a:lnTo>
                  <a:pt x="1718" y="10"/>
                </a:lnTo>
                <a:lnTo>
                  <a:pt x="1786" y="0"/>
                </a:lnTo>
                <a:lnTo>
                  <a:pt x="1863" y="0"/>
                </a:lnTo>
                <a:lnTo>
                  <a:pt x="6724" y="0"/>
                </a:lnTo>
                <a:lnTo>
                  <a:pt x="6792" y="0"/>
                </a:lnTo>
                <a:lnTo>
                  <a:pt x="6860" y="10"/>
                </a:lnTo>
                <a:lnTo>
                  <a:pt x="6937" y="20"/>
                </a:lnTo>
                <a:lnTo>
                  <a:pt x="6995" y="39"/>
                </a:lnTo>
                <a:lnTo>
                  <a:pt x="7054" y="78"/>
                </a:lnTo>
                <a:lnTo>
                  <a:pt x="7112" y="117"/>
                </a:lnTo>
                <a:lnTo>
                  <a:pt x="7170" y="156"/>
                </a:lnTo>
                <a:lnTo>
                  <a:pt x="7228" y="204"/>
                </a:lnTo>
                <a:lnTo>
                  <a:pt x="7277" y="262"/>
                </a:lnTo>
                <a:lnTo>
                  <a:pt x="7316" y="321"/>
                </a:lnTo>
                <a:lnTo>
                  <a:pt x="7354" y="379"/>
                </a:lnTo>
                <a:lnTo>
                  <a:pt x="7383" y="447"/>
                </a:lnTo>
                <a:lnTo>
                  <a:pt x="7413" y="515"/>
                </a:lnTo>
                <a:lnTo>
                  <a:pt x="7422" y="573"/>
                </a:lnTo>
                <a:lnTo>
                  <a:pt x="7432" y="650"/>
                </a:lnTo>
                <a:lnTo>
                  <a:pt x="7442" y="718"/>
                </a:lnTo>
                <a:lnTo>
                  <a:pt x="7442" y="3910"/>
                </a:lnTo>
                <a:lnTo>
                  <a:pt x="7432" y="3988"/>
                </a:lnTo>
                <a:lnTo>
                  <a:pt x="7422" y="4056"/>
                </a:lnTo>
                <a:lnTo>
                  <a:pt x="7413" y="4133"/>
                </a:lnTo>
                <a:lnTo>
                  <a:pt x="7383" y="4191"/>
                </a:lnTo>
                <a:lnTo>
                  <a:pt x="7354" y="4259"/>
                </a:lnTo>
                <a:lnTo>
                  <a:pt x="7316" y="4318"/>
                </a:lnTo>
                <a:lnTo>
                  <a:pt x="7277" y="4366"/>
                </a:lnTo>
                <a:lnTo>
                  <a:pt x="7228" y="4424"/>
                </a:lnTo>
                <a:lnTo>
                  <a:pt x="7170" y="4483"/>
                </a:lnTo>
                <a:lnTo>
                  <a:pt x="7112" y="4512"/>
                </a:lnTo>
                <a:lnTo>
                  <a:pt x="7054" y="4550"/>
                </a:lnTo>
                <a:lnTo>
                  <a:pt x="6995" y="4589"/>
                </a:lnTo>
                <a:lnTo>
                  <a:pt x="6937" y="4609"/>
                </a:lnTo>
                <a:lnTo>
                  <a:pt x="6860" y="4628"/>
                </a:lnTo>
                <a:lnTo>
                  <a:pt x="6792" y="4638"/>
                </a:lnTo>
                <a:lnTo>
                  <a:pt x="6724" y="4647"/>
                </a:lnTo>
                <a:close/>
                <a:moveTo>
                  <a:pt x="1718" y="718"/>
                </a:moveTo>
                <a:lnTo>
                  <a:pt x="1718" y="3910"/>
                </a:lnTo>
                <a:lnTo>
                  <a:pt x="1728" y="3968"/>
                </a:lnTo>
                <a:lnTo>
                  <a:pt x="1737" y="3997"/>
                </a:lnTo>
                <a:lnTo>
                  <a:pt x="1766" y="4007"/>
                </a:lnTo>
                <a:lnTo>
                  <a:pt x="1786" y="4036"/>
                </a:lnTo>
                <a:lnTo>
                  <a:pt x="1805" y="4046"/>
                </a:lnTo>
                <a:lnTo>
                  <a:pt x="1863" y="4056"/>
                </a:lnTo>
                <a:lnTo>
                  <a:pt x="6724" y="4056"/>
                </a:lnTo>
                <a:lnTo>
                  <a:pt x="6772" y="4046"/>
                </a:lnTo>
                <a:lnTo>
                  <a:pt x="6792" y="4036"/>
                </a:lnTo>
                <a:lnTo>
                  <a:pt x="6821" y="4007"/>
                </a:lnTo>
                <a:lnTo>
                  <a:pt x="6850" y="3968"/>
                </a:lnTo>
                <a:lnTo>
                  <a:pt x="6860" y="3910"/>
                </a:lnTo>
                <a:lnTo>
                  <a:pt x="6860" y="718"/>
                </a:lnTo>
                <a:lnTo>
                  <a:pt x="6850" y="670"/>
                </a:lnTo>
                <a:lnTo>
                  <a:pt x="6821" y="621"/>
                </a:lnTo>
                <a:lnTo>
                  <a:pt x="6772" y="583"/>
                </a:lnTo>
                <a:lnTo>
                  <a:pt x="6724" y="573"/>
                </a:lnTo>
                <a:lnTo>
                  <a:pt x="1863" y="573"/>
                </a:lnTo>
                <a:lnTo>
                  <a:pt x="1805" y="583"/>
                </a:lnTo>
                <a:lnTo>
                  <a:pt x="1766" y="621"/>
                </a:lnTo>
                <a:lnTo>
                  <a:pt x="1737" y="641"/>
                </a:lnTo>
                <a:lnTo>
                  <a:pt x="1728" y="670"/>
                </a:lnTo>
                <a:close/>
                <a:moveTo>
                  <a:pt x="7869" y="4929"/>
                </a:moveTo>
                <a:lnTo>
                  <a:pt x="8586" y="4929"/>
                </a:lnTo>
                <a:lnTo>
                  <a:pt x="8586" y="5365"/>
                </a:lnTo>
                <a:lnTo>
                  <a:pt x="8567" y="5453"/>
                </a:lnTo>
                <a:lnTo>
                  <a:pt x="8528" y="5530"/>
                </a:lnTo>
                <a:lnTo>
                  <a:pt x="8499" y="5569"/>
                </a:lnTo>
                <a:lnTo>
                  <a:pt x="8460" y="5608"/>
                </a:lnTo>
                <a:lnTo>
                  <a:pt x="8422" y="5647"/>
                </a:lnTo>
                <a:lnTo>
                  <a:pt x="8373" y="5666"/>
                </a:lnTo>
                <a:lnTo>
                  <a:pt x="8266" y="5724"/>
                </a:lnTo>
                <a:lnTo>
                  <a:pt x="8140" y="5773"/>
                </a:lnTo>
                <a:lnTo>
                  <a:pt x="8004" y="5792"/>
                </a:lnTo>
                <a:lnTo>
                  <a:pt x="7869" y="5802"/>
                </a:lnTo>
                <a:lnTo>
                  <a:pt x="719" y="5802"/>
                </a:lnTo>
                <a:lnTo>
                  <a:pt x="573" y="5792"/>
                </a:lnTo>
                <a:lnTo>
                  <a:pt x="447" y="5773"/>
                </a:lnTo>
                <a:lnTo>
                  <a:pt x="321" y="5724"/>
                </a:lnTo>
                <a:lnTo>
                  <a:pt x="214" y="5666"/>
                </a:lnTo>
                <a:lnTo>
                  <a:pt x="156" y="5647"/>
                </a:lnTo>
                <a:lnTo>
                  <a:pt x="127" y="5608"/>
                </a:lnTo>
                <a:lnTo>
                  <a:pt x="88" y="5569"/>
                </a:lnTo>
                <a:lnTo>
                  <a:pt x="49" y="5530"/>
                </a:lnTo>
                <a:lnTo>
                  <a:pt x="10" y="5453"/>
                </a:lnTo>
                <a:lnTo>
                  <a:pt x="1" y="5365"/>
                </a:lnTo>
                <a:lnTo>
                  <a:pt x="1" y="4929"/>
                </a:lnTo>
                <a:lnTo>
                  <a:pt x="719" y="4929"/>
                </a:lnTo>
                <a:close/>
                <a:moveTo>
                  <a:pt x="4648" y="5365"/>
                </a:moveTo>
                <a:lnTo>
                  <a:pt x="4677" y="5356"/>
                </a:lnTo>
                <a:lnTo>
                  <a:pt x="4696" y="5346"/>
                </a:lnTo>
                <a:lnTo>
                  <a:pt x="4716" y="5327"/>
                </a:lnTo>
                <a:lnTo>
                  <a:pt x="4716" y="5297"/>
                </a:lnTo>
                <a:lnTo>
                  <a:pt x="4716" y="5259"/>
                </a:lnTo>
                <a:lnTo>
                  <a:pt x="4696" y="5239"/>
                </a:lnTo>
                <a:lnTo>
                  <a:pt x="4677" y="5220"/>
                </a:lnTo>
                <a:lnTo>
                  <a:pt x="4648" y="5220"/>
                </a:lnTo>
                <a:lnTo>
                  <a:pt x="3939" y="5220"/>
                </a:lnTo>
                <a:lnTo>
                  <a:pt x="3901" y="5220"/>
                </a:lnTo>
                <a:lnTo>
                  <a:pt x="3881" y="5239"/>
                </a:lnTo>
                <a:lnTo>
                  <a:pt x="3862" y="5259"/>
                </a:lnTo>
                <a:lnTo>
                  <a:pt x="3862" y="5297"/>
                </a:lnTo>
                <a:lnTo>
                  <a:pt x="3862" y="5327"/>
                </a:lnTo>
                <a:lnTo>
                  <a:pt x="3881" y="5346"/>
                </a:lnTo>
                <a:lnTo>
                  <a:pt x="3901" y="5356"/>
                </a:lnTo>
                <a:lnTo>
                  <a:pt x="3939" y="5365"/>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67" name="Shape 467"/>
          <p:cNvSpPr/>
          <p:nvPr/>
        </p:nvSpPr>
        <p:spPr>
          <a:xfrm>
            <a:off x="4692799" y="1874248"/>
            <a:ext cx="203984" cy="345480"/>
          </a:xfrm>
          <a:custGeom>
            <a:pathLst>
              <a:path extrusionOk="0" h="5802" w="3426">
                <a:moveTo>
                  <a:pt x="1960" y="5482"/>
                </a:moveTo>
                <a:lnTo>
                  <a:pt x="2009" y="5424"/>
                </a:lnTo>
                <a:lnTo>
                  <a:pt x="2038" y="5356"/>
                </a:lnTo>
                <a:lnTo>
                  <a:pt x="2057" y="5297"/>
                </a:lnTo>
                <a:lnTo>
                  <a:pt x="2067" y="5220"/>
                </a:lnTo>
                <a:lnTo>
                  <a:pt x="2057" y="5152"/>
                </a:lnTo>
                <a:lnTo>
                  <a:pt x="2038" y="5084"/>
                </a:lnTo>
                <a:lnTo>
                  <a:pt x="2009" y="5016"/>
                </a:lnTo>
                <a:lnTo>
                  <a:pt x="1960" y="4968"/>
                </a:lnTo>
                <a:lnTo>
                  <a:pt x="1902" y="4919"/>
                </a:lnTo>
                <a:lnTo>
                  <a:pt x="1844" y="4880"/>
                </a:lnTo>
                <a:lnTo>
                  <a:pt x="1785" y="4861"/>
                </a:lnTo>
                <a:lnTo>
                  <a:pt x="1708" y="4851"/>
                </a:lnTo>
                <a:lnTo>
                  <a:pt x="1640" y="4861"/>
                </a:lnTo>
                <a:lnTo>
                  <a:pt x="1572" y="4880"/>
                </a:lnTo>
                <a:lnTo>
                  <a:pt x="1514" y="4919"/>
                </a:lnTo>
                <a:lnTo>
                  <a:pt x="1456" y="4968"/>
                </a:lnTo>
                <a:lnTo>
                  <a:pt x="1407" y="5016"/>
                </a:lnTo>
                <a:lnTo>
                  <a:pt x="1378" y="5084"/>
                </a:lnTo>
                <a:lnTo>
                  <a:pt x="1349" y="5152"/>
                </a:lnTo>
                <a:lnTo>
                  <a:pt x="1349" y="5220"/>
                </a:lnTo>
                <a:lnTo>
                  <a:pt x="1349" y="5297"/>
                </a:lnTo>
                <a:lnTo>
                  <a:pt x="1378" y="5356"/>
                </a:lnTo>
                <a:lnTo>
                  <a:pt x="1407" y="5424"/>
                </a:lnTo>
                <a:lnTo>
                  <a:pt x="1456" y="5482"/>
                </a:lnTo>
                <a:lnTo>
                  <a:pt x="1514" y="5521"/>
                </a:lnTo>
                <a:lnTo>
                  <a:pt x="1572" y="5559"/>
                </a:lnTo>
                <a:lnTo>
                  <a:pt x="1640" y="5579"/>
                </a:lnTo>
                <a:lnTo>
                  <a:pt x="1708" y="5579"/>
                </a:lnTo>
                <a:lnTo>
                  <a:pt x="1785" y="5579"/>
                </a:lnTo>
                <a:lnTo>
                  <a:pt x="1844" y="5559"/>
                </a:lnTo>
                <a:lnTo>
                  <a:pt x="1902" y="5521"/>
                </a:lnTo>
                <a:close/>
                <a:moveTo>
                  <a:pt x="2998" y="4502"/>
                </a:moveTo>
                <a:lnTo>
                  <a:pt x="2998" y="1300"/>
                </a:lnTo>
                <a:lnTo>
                  <a:pt x="2988" y="1242"/>
                </a:lnTo>
                <a:lnTo>
                  <a:pt x="2959" y="1194"/>
                </a:lnTo>
                <a:lnTo>
                  <a:pt x="2930" y="1174"/>
                </a:lnTo>
                <a:lnTo>
                  <a:pt x="2911" y="1165"/>
                </a:lnTo>
                <a:lnTo>
                  <a:pt x="2853" y="1155"/>
                </a:lnTo>
                <a:lnTo>
                  <a:pt x="563" y="1155"/>
                </a:lnTo>
                <a:lnTo>
                  <a:pt x="515" y="1165"/>
                </a:lnTo>
                <a:lnTo>
                  <a:pt x="495" y="1174"/>
                </a:lnTo>
                <a:lnTo>
                  <a:pt x="466" y="1194"/>
                </a:lnTo>
                <a:lnTo>
                  <a:pt x="437" y="1242"/>
                </a:lnTo>
                <a:lnTo>
                  <a:pt x="427" y="1300"/>
                </a:lnTo>
                <a:lnTo>
                  <a:pt x="427" y="4502"/>
                </a:lnTo>
                <a:lnTo>
                  <a:pt x="437" y="4550"/>
                </a:lnTo>
                <a:lnTo>
                  <a:pt x="466" y="4599"/>
                </a:lnTo>
                <a:lnTo>
                  <a:pt x="515" y="4628"/>
                </a:lnTo>
                <a:lnTo>
                  <a:pt x="534" y="4638"/>
                </a:lnTo>
                <a:lnTo>
                  <a:pt x="563" y="4647"/>
                </a:lnTo>
                <a:lnTo>
                  <a:pt x="2853" y="4647"/>
                </a:lnTo>
                <a:lnTo>
                  <a:pt x="2911" y="4628"/>
                </a:lnTo>
                <a:lnTo>
                  <a:pt x="2959" y="4599"/>
                </a:lnTo>
                <a:lnTo>
                  <a:pt x="2988" y="4550"/>
                </a:lnTo>
                <a:close/>
                <a:moveTo>
                  <a:pt x="2067" y="718"/>
                </a:moveTo>
                <a:lnTo>
                  <a:pt x="2096" y="709"/>
                </a:lnTo>
                <a:lnTo>
                  <a:pt x="2125" y="699"/>
                </a:lnTo>
                <a:lnTo>
                  <a:pt x="2135" y="680"/>
                </a:lnTo>
                <a:lnTo>
                  <a:pt x="2144" y="650"/>
                </a:lnTo>
                <a:lnTo>
                  <a:pt x="2135" y="612"/>
                </a:lnTo>
                <a:lnTo>
                  <a:pt x="2125" y="592"/>
                </a:lnTo>
                <a:lnTo>
                  <a:pt x="2096" y="583"/>
                </a:lnTo>
                <a:lnTo>
                  <a:pt x="2067" y="573"/>
                </a:lnTo>
                <a:lnTo>
                  <a:pt x="1349" y="573"/>
                </a:lnTo>
                <a:lnTo>
                  <a:pt x="1320" y="583"/>
                </a:lnTo>
                <a:lnTo>
                  <a:pt x="1300" y="592"/>
                </a:lnTo>
                <a:lnTo>
                  <a:pt x="1291" y="612"/>
                </a:lnTo>
                <a:lnTo>
                  <a:pt x="1281" y="650"/>
                </a:lnTo>
                <a:lnTo>
                  <a:pt x="1291" y="680"/>
                </a:lnTo>
                <a:lnTo>
                  <a:pt x="1300" y="699"/>
                </a:lnTo>
                <a:lnTo>
                  <a:pt x="1320" y="709"/>
                </a:lnTo>
                <a:lnTo>
                  <a:pt x="1349" y="718"/>
                </a:lnTo>
                <a:close/>
                <a:moveTo>
                  <a:pt x="3425" y="573"/>
                </a:moveTo>
                <a:lnTo>
                  <a:pt x="3425" y="5220"/>
                </a:lnTo>
                <a:lnTo>
                  <a:pt x="3415" y="5336"/>
                </a:lnTo>
                <a:lnTo>
                  <a:pt x="3386" y="5443"/>
                </a:lnTo>
                <a:lnTo>
                  <a:pt x="3338" y="5530"/>
                </a:lnTo>
                <a:lnTo>
                  <a:pt x="3260" y="5627"/>
                </a:lnTo>
                <a:lnTo>
                  <a:pt x="3173" y="5695"/>
                </a:lnTo>
                <a:lnTo>
                  <a:pt x="3066" y="5753"/>
                </a:lnTo>
                <a:lnTo>
                  <a:pt x="2969" y="5792"/>
                </a:lnTo>
                <a:lnTo>
                  <a:pt x="2853" y="5802"/>
                </a:lnTo>
                <a:lnTo>
                  <a:pt x="563" y="5802"/>
                </a:lnTo>
                <a:lnTo>
                  <a:pt x="456" y="5792"/>
                </a:lnTo>
                <a:lnTo>
                  <a:pt x="350" y="5753"/>
                </a:lnTo>
                <a:lnTo>
                  <a:pt x="253" y="5695"/>
                </a:lnTo>
                <a:lnTo>
                  <a:pt x="165" y="5627"/>
                </a:lnTo>
                <a:lnTo>
                  <a:pt x="88" y="5530"/>
                </a:lnTo>
                <a:lnTo>
                  <a:pt x="30" y="5443"/>
                </a:lnTo>
                <a:lnTo>
                  <a:pt x="10" y="5336"/>
                </a:lnTo>
                <a:lnTo>
                  <a:pt x="0" y="5220"/>
                </a:lnTo>
                <a:lnTo>
                  <a:pt x="0" y="573"/>
                </a:lnTo>
                <a:lnTo>
                  <a:pt x="10" y="466"/>
                </a:lnTo>
                <a:lnTo>
                  <a:pt x="30" y="350"/>
                </a:lnTo>
                <a:lnTo>
                  <a:pt x="88" y="253"/>
                </a:lnTo>
                <a:lnTo>
                  <a:pt x="165" y="165"/>
                </a:lnTo>
                <a:lnTo>
                  <a:pt x="253" y="88"/>
                </a:lnTo>
                <a:lnTo>
                  <a:pt x="350" y="30"/>
                </a:lnTo>
                <a:lnTo>
                  <a:pt x="456" y="10"/>
                </a:lnTo>
                <a:lnTo>
                  <a:pt x="563" y="0"/>
                </a:lnTo>
                <a:lnTo>
                  <a:pt x="2853" y="0"/>
                </a:lnTo>
                <a:lnTo>
                  <a:pt x="2969" y="10"/>
                </a:lnTo>
                <a:lnTo>
                  <a:pt x="3066" y="30"/>
                </a:lnTo>
                <a:lnTo>
                  <a:pt x="3173" y="88"/>
                </a:lnTo>
                <a:lnTo>
                  <a:pt x="3260" y="165"/>
                </a:lnTo>
                <a:lnTo>
                  <a:pt x="3338" y="253"/>
                </a:lnTo>
                <a:lnTo>
                  <a:pt x="3386" y="350"/>
                </a:lnTo>
                <a:lnTo>
                  <a:pt x="3415" y="466"/>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68" name="Shape 468"/>
          <p:cNvSpPr/>
          <p:nvPr/>
        </p:nvSpPr>
        <p:spPr>
          <a:xfrm>
            <a:off x="6872250" y="102902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69" name="Shape 469"/>
          <p:cNvSpPr txBox="1"/>
          <p:nvPr/>
        </p:nvSpPr>
        <p:spPr>
          <a:xfrm>
            <a:off x="6313050" y="2412925"/>
            <a:ext cx="25404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Activity-based</a:t>
            </a:r>
          </a:p>
          <a:p>
            <a:pPr lvl="0" rtl="0" algn="ctr">
              <a:spcBef>
                <a:spcPts val="0"/>
              </a:spcBef>
              <a:buNone/>
            </a:pPr>
            <a:r>
              <a:rPr i="1" lang="en" sz="1600">
                <a:latin typeface="Varela"/>
                <a:ea typeface="Varela"/>
                <a:cs typeface="Varela"/>
                <a:sym typeface="Varela"/>
              </a:rPr>
              <a:t>Applications based on business functions</a:t>
            </a:r>
          </a:p>
        </p:txBody>
      </p:sp>
      <p:sp>
        <p:nvSpPr>
          <p:cNvPr id="470" name="Shape 470"/>
          <p:cNvSpPr/>
          <p:nvPr/>
        </p:nvSpPr>
        <p:spPr>
          <a:xfrm>
            <a:off x="820700" y="371127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71" name="Shape 471"/>
          <p:cNvSpPr txBox="1"/>
          <p:nvPr/>
        </p:nvSpPr>
        <p:spPr>
          <a:xfrm>
            <a:off x="261500" y="5095175"/>
            <a:ext cx="25404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Simple</a:t>
            </a:r>
          </a:p>
          <a:p>
            <a:pPr lvl="0" rtl="0" algn="ctr">
              <a:spcBef>
                <a:spcPts val="0"/>
              </a:spcBef>
              <a:buNone/>
            </a:pPr>
            <a:r>
              <a:rPr i="1" lang="en" sz="1600">
                <a:latin typeface="Varela"/>
                <a:ea typeface="Varela"/>
                <a:cs typeface="Varela"/>
                <a:sym typeface="Varela"/>
              </a:rPr>
              <a:t>Personalized interfaces provides </a:t>
            </a:r>
            <a:r>
              <a:rPr i="1" lang="en" sz="1600" u="sng">
                <a:latin typeface="Varela"/>
                <a:ea typeface="Varela"/>
                <a:cs typeface="Varela"/>
                <a:sym typeface="Varela"/>
              </a:rPr>
              <a:t>only what the user needs</a:t>
            </a:r>
          </a:p>
        </p:txBody>
      </p:sp>
      <p:sp>
        <p:nvSpPr>
          <p:cNvPr id="472" name="Shape 472"/>
          <p:cNvSpPr/>
          <p:nvPr/>
        </p:nvSpPr>
        <p:spPr>
          <a:xfrm>
            <a:off x="3861075" y="365372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473" name="Shape 473"/>
          <p:cNvSpPr txBox="1"/>
          <p:nvPr/>
        </p:nvSpPr>
        <p:spPr>
          <a:xfrm>
            <a:off x="3225675" y="5037625"/>
            <a:ext cx="25404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Coherent</a:t>
            </a:r>
          </a:p>
          <a:p>
            <a:pPr lvl="0" rtl="0" algn="ctr">
              <a:spcBef>
                <a:spcPts val="0"/>
              </a:spcBef>
              <a:buNone/>
            </a:pPr>
            <a:r>
              <a:rPr i="1" lang="en" sz="1600">
                <a:latin typeface="Varela"/>
                <a:ea typeface="Varela"/>
                <a:cs typeface="Varela"/>
                <a:sym typeface="Varela"/>
              </a:rPr>
              <a:t>Interfaces provide a fluid, intuitive and streamlined experience</a:t>
            </a:r>
          </a:p>
        </p:txBody>
      </p:sp>
      <p:sp>
        <p:nvSpPr>
          <p:cNvPr id="474" name="Shape 474"/>
          <p:cNvSpPr/>
          <p:nvPr/>
        </p:nvSpPr>
        <p:spPr>
          <a:xfrm>
            <a:off x="7223046" y="3996548"/>
            <a:ext cx="713825" cy="692460"/>
          </a:xfrm>
          <a:custGeom>
            <a:pathLst>
              <a:path extrusionOk="0" h="7209" w="7432">
                <a:moveTo>
                  <a:pt x="7432" y="2794"/>
                </a:moveTo>
                <a:lnTo>
                  <a:pt x="7422" y="2843"/>
                </a:lnTo>
                <a:lnTo>
                  <a:pt x="7403" y="2901"/>
                </a:lnTo>
                <a:lnTo>
                  <a:pt x="7364" y="2950"/>
                </a:lnTo>
                <a:lnTo>
                  <a:pt x="7325" y="3008"/>
                </a:lnTo>
                <a:lnTo>
                  <a:pt x="5695" y="4618"/>
                </a:lnTo>
                <a:lnTo>
                  <a:pt x="6083" y="6888"/>
                </a:lnTo>
                <a:lnTo>
                  <a:pt x="6083" y="6918"/>
                </a:lnTo>
                <a:lnTo>
                  <a:pt x="6083" y="6976"/>
                </a:lnTo>
                <a:lnTo>
                  <a:pt x="6083" y="7024"/>
                </a:lnTo>
                <a:lnTo>
                  <a:pt x="6074" y="7063"/>
                </a:lnTo>
                <a:lnTo>
                  <a:pt x="6035" y="7141"/>
                </a:lnTo>
                <a:lnTo>
                  <a:pt x="6006" y="7170"/>
                </a:lnTo>
                <a:lnTo>
                  <a:pt x="5986" y="7189"/>
                </a:lnTo>
                <a:lnTo>
                  <a:pt x="5948" y="7199"/>
                </a:lnTo>
                <a:lnTo>
                  <a:pt x="5899" y="7209"/>
                </a:lnTo>
                <a:lnTo>
                  <a:pt x="5851" y="7199"/>
                </a:lnTo>
                <a:lnTo>
                  <a:pt x="5821" y="7189"/>
                </a:lnTo>
                <a:lnTo>
                  <a:pt x="5773" y="7170"/>
                </a:lnTo>
                <a:lnTo>
                  <a:pt x="5724" y="7150"/>
                </a:lnTo>
                <a:lnTo>
                  <a:pt x="3716" y="6074"/>
                </a:lnTo>
                <a:lnTo>
                  <a:pt x="1708" y="7150"/>
                </a:lnTo>
                <a:lnTo>
                  <a:pt x="1669" y="7170"/>
                </a:lnTo>
                <a:lnTo>
                  <a:pt x="1621" y="7189"/>
                </a:lnTo>
                <a:lnTo>
                  <a:pt x="1572" y="7199"/>
                </a:lnTo>
                <a:lnTo>
                  <a:pt x="1524" y="7209"/>
                </a:lnTo>
                <a:lnTo>
                  <a:pt x="1495" y="7199"/>
                </a:lnTo>
                <a:lnTo>
                  <a:pt x="1446" y="7189"/>
                </a:lnTo>
                <a:lnTo>
                  <a:pt x="1417" y="7170"/>
                </a:lnTo>
                <a:lnTo>
                  <a:pt x="1388" y="7141"/>
                </a:lnTo>
                <a:lnTo>
                  <a:pt x="1349" y="7063"/>
                </a:lnTo>
                <a:lnTo>
                  <a:pt x="1339" y="7024"/>
                </a:lnTo>
                <a:lnTo>
                  <a:pt x="1339" y="6976"/>
                </a:lnTo>
                <a:lnTo>
                  <a:pt x="1339" y="6937"/>
                </a:lnTo>
                <a:lnTo>
                  <a:pt x="1349" y="6888"/>
                </a:lnTo>
                <a:lnTo>
                  <a:pt x="1737" y="4618"/>
                </a:lnTo>
                <a:lnTo>
                  <a:pt x="107" y="3008"/>
                </a:lnTo>
                <a:lnTo>
                  <a:pt x="59" y="2950"/>
                </a:lnTo>
                <a:lnTo>
                  <a:pt x="20" y="2901"/>
                </a:lnTo>
                <a:lnTo>
                  <a:pt x="10" y="2843"/>
                </a:lnTo>
                <a:lnTo>
                  <a:pt x="1" y="2794"/>
                </a:lnTo>
                <a:lnTo>
                  <a:pt x="10" y="2746"/>
                </a:lnTo>
                <a:lnTo>
                  <a:pt x="10" y="2727"/>
                </a:lnTo>
                <a:lnTo>
                  <a:pt x="30" y="2688"/>
                </a:lnTo>
                <a:lnTo>
                  <a:pt x="59" y="2659"/>
                </a:lnTo>
                <a:lnTo>
                  <a:pt x="98" y="2630"/>
                </a:lnTo>
                <a:lnTo>
                  <a:pt x="146" y="2610"/>
                </a:lnTo>
                <a:lnTo>
                  <a:pt x="185" y="2591"/>
                </a:lnTo>
                <a:lnTo>
                  <a:pt x="253" y="2581"/>
                </a:lnTo>
                <a:lnTo>
                  <a:pt x="2494" y="2251"/>
                </a:lnTo>
                <a:lnTo>
                  <a:pt x="3503" y="194"/>
                </a:lnTo>
                <a:lnTo>
                  <a:pt x="3542" y="107"/>
                </a:lnTo>
                <a:lnTo>
                  <a:pt x="3600" y="49"/>
                </a:lnTo>
                <a:lnTo>
                  <a:pt x="3658" y="20"/>
                </a:lnTo>
                <a:lnTo>
                  <a:pt x="3716" y="0"/>
                </a:lnTo>
                <a:lnTo>
                  <a:pt x="3784" y="20"/>
                </a:lnTo>
                <a:lnTo>
                  <a:pt x="3842" y="49"/>
                </a:lnTo>
                <a:lnTo>
                  <a:pt x="3891" y="107"/>
                </a:lnTo>
                <a:lnTo>
                  <a:pt x="3939" y="194"/>
                </a:lnTo>
                <a:lnTo>
                  <a:pt x="4939" y="2251"/>
                </a:lnTo>
                <a:lnTo>
                  <a:pt x="7180" y="2581"/>
                </a:lnTo>
                <a:lnTo>
                  <a:pt x="7248" y="2591"/>
                </a:lnTo>
                <a:lnTo>
                  <a:pt x="7296" y="2610"/>
                </a:lnTo>
                <a:lnTo>
                  <a:pt x="7335" y="2630"/>
                </a:lnTo>
                <a:lnTo>
                  <a:pt x="7374" y="2659"/>
                </a:lnTo>
                <a:lnTo>
                  <a:pt x="7393" y="2688"/>
                </a:lnTo>
                <a:lnTo>
                  <a:pt x="7422" y="2727"/>
                </a:lnTo>
                <a:lnTo>
                  <a:pt x="7432" y="2746"/>
                </a:lnTo>
                <a:lnTo>
                  <a:pt x="7432" y="2794"/>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75" name="Shape 475"/>
          <p:cNvSpPr txBox="1"/>
          <p:nvPr/>
        </p:nvSpPr>
        <p:spPr>
          <a:xfrm>
            <a:off x="6313050" y="5037625"/>
            <a:ext cx="2540400" cy="1164600"/>
          </a:xfrm>
          <a:prstGeom prst="rect">
            <a:avLst/>
          </a:prstGeom>
          <a:noFill/>
          <a:ln>
            <a:noFill/>
          </a:ln>
        </p:spPr>
        <p:txBody>
          <a:bodyPr anchorCtr="0" anchor="t" bIns="91425" lIns="91425" rIns="91425" tIns="91425">
            <a:noAutofit/>
          </a:bodyPr>
          <a:lstStyle/>
          <a:p>
            <a:pPr lvl="0" rtl="0" algn="ctr">
              <a:spcBef>
                <a:spcPts val="0"/>
              </a:spcBef>
              <a:buNone/>
            </a:pPr>
            <a:r>
              <a:rPr lang="en" sz="1800" u="sng">
                <a:latin typeface="Varela"/>
                <a:ea typeface="Varela"/>
                <a:cs typeface="Varela"/>
                <a:sym typeface="Varela"/>
              </a:rPr>
              <a:t>Delightful</a:t>
            </a:r>
          </a:p>
          <a:p>
            <a:pPr lvl="0" rtl="0" algn="ctr">
              <a:spcBef>
                <a:spcPts val="0"/>
              </a:spcBef>
              <a:buNone/>
            </a:pPr>
            <a:r>
              <a:rPr i="1" lang="en" sz="1600">
                <a:latin typeface="Varela"/>
                <a:ea typeface="Varela"/>
                <a:cs typeface="Varela"/>
                <a:sym typeface="Varela"/>
              </a:rPr>
              <a:t>Provide a</a:t>
            </a:r>
          </a:p>
          <a:p>
            <a:pPr lvl="0" rtl="0" algn="ctr">
              <a:spcBef>
                <a:spcPts val="0"/>
              </a:spcBef>
              <a:buNone/>
            </a:pPr>
            <a:r>
              <a:rPr i="1" lang="en" sz="1600">
                <a:latin typeface="Varela"/>
                <a:ea typeface="Varela"/>
                <a:cs typeface="Varela"/>
                <a:sym typeface="Varela"/>
              </a:rPr>
              <a:t>Worthwhile user experience!</a:t>
            </a:r>
          </a:p>
        </p:txBody>
      </p:sp>
      <p:sp>
        <p:nvSpPr>
          <p:cNvPr id="476" name="Shape 476"/>
          <p:cNvSpPr/>
          <p:nvPr/>
        </p:nvSpPr>
        <p:spPr>
          <a:xfrm>
            <a:off x="4245116" y="4031842"/>
            <a:ext cx="647326" cy="659181"/>
          </a:xfrm>
          <a:custGeom>
            <a:pathLst>
              <a:path extrusionOk="0" h="6986" w="6860">
                <a:moveTo>
                  <a:pt x="6569" y="5666"/>
                </a:moveTo>
                <a:lnTo>
                  <a:pt x="6569" y="3493"/>
                </a:lnTo>
                <a:lnTo>
                  <a:pt x="3425" y="3493"/>
                </a:lnTo>
                <a:lnTo>
                  <a:pt x="3425" y="301"/>
                </a:lnTo>
                <a:lnTo>
                  <a:pt x="1281" y="301"/>
                </a:lnTo>
                <a:lnTo>
                  <a:pt x="1184" y="301"/>
                </a:lnTo>
                <a:lnTo>
                  <a:pt x="1078" y="321"/>
                </a:lnTo>
                <a:lnTo>
                  <a:pt x="990" y="330"/>
                </a:lnTo>
                <a:lnTo>
                  <a:pt x="893" y="369"/>
                </a:lnTo>
                <a:lnTo>
                  <a:pt x="816" y="418"/>
                </a:lnTo>
                <a:lnTo>
                  <a:pt x="728" y="466"/>
                </a:lnTo>
                <a:lnTo>
                  <a:pt x="651" y="524"/>
                </a:lnTo>
                <a:lnTo>
                  <a:pt x="573" y="592"/>
                </a:lnTo>
                <a:lnTo>
                  <a:pt x="505" y="670"/>
                </a:lnTo>
                <a:lnTo>
                  <a:pt x="447" y="757"/>
                </a:lnTo>
                <a:lnTo>
                  <a:pt x="389" y="835"/>
                </a:lnTo>
                <a:lnTo>
                  <a:pt x="360" y="922"/>
                </a:lnTo>
                <a:lnTo>
                  <a:pt x="321" y="1010"/>
                </a:lnTo>
                <a:lnTo>
                  <a:pt x="302" y="1116"/>
                </a:lnTo>
                <a:lnTo>
                  <a:pt x="282" y="1213"/>
                </a:lnTo>
                <a:lnTo>
                  <a:pt x="282" y="1320"/>
                </a:lnTo>
                <a:lnTo>
                  <a:pt x="282" y="3493"/>
                </a:lnTo>
                <a:lnTo>
                  <a:pt x="3425" y="3493"/>
                </a:lnTo>
                <a:lnTo>
                  <a:pt x="3425" y="6685"/>
                </a:lnTo>
                <a:lnTo>
                  <a:pt x="5569" y="6685"/>
                </a:lnTo>
                <a:lnTo>
                  <a:pt x="5676" y="6675"/>
                </a:lnTo>
                <a:lnTo>
                  <a:pt x="5773" y="6665"/>
                </a:lnTo>
                <a:lnTo>
                  <a:pt x="5870" y="6646"/>
                </a:lnTo>
                <a:lnTo>
                  <a:pt x="5957" y="6617"/>
                </a:lnTo>
                <a:lnTo>
                  <a:pt x="6045" y="6568"/>
                </a:lnTo>
                <a:lnTo>
                  <a:pt x="6132" y="6520"/>
                </a:lnTo>
                <a:lnTo>
                  <a:pt x="6210" y="6462"/>
                </a:lnTo>
                <a:lnTo>
                  <a:pt x="6278" y="6394"/>
                </a:lnTo>
                <a:lnTo>
                  <a:pt x="6355" y="6316"/>
                </a:lnTo>
                <a:lnTo>
                  <a:pt x="6404" y="6229"/>
                </a:lnTo>
                <a:lnTo>
                  <a:pt x="6462" y="6151"/>
                </a:lnTo>
                <a:lnTo>
                  <a:pt x="6501" y="6064"/>
                </a:lnTo>
                <a:lnTo>
                  <a:pt x="6540" y="5977"/>
                </a:lnTo>
                <a:lnTo>
                  <a:pt x="6549" y="5870"/>
                </a:lnTo>
                <a:lnTo>
                  <a:pt x="6569" y="5773"/>
                </a:lnTo>
                <a:close/>
                <a:moveTo>
                  <a:pt x="6860" y="1320"/>
                </a:moveTo>
                <a:lnTo>
                  <a:pt x="6860" y="5666"/>
                </a:lnTo>
                <a:lnTo>
                  <a:pt x="6860" y="5812"/>
                </a:lnTo>
                <a:lnTo>
                  <a:pt x="6840" y="5928"/>
                </a:lnTo>
                <a:lnTo>
                  <a:pt x="6811" y="6054"/>
                </a:lnTo>
                <a:lnTo>
                  <a:pt x="6763" y="6171"/>
                </a:lnTo>
                <a:lnTo>
                  <a:pt x="6714" y="6287"/>
                </a:lnTo>
                <a:lnTo>
                  <a:pt x="6646" y="6394"/>
                </a:lnTo>
                <a:lnTo>
                  <a:pt x="6569" y="6491"/>
                </a:lnTo>
                <a:lnTo>
                  <a:pt x="6481" y="6598"/>
                </a:lnTo>
                <a:lnTo>
                  <a:pt x="6384" y="6685"/>
                </a:lnTo>
                <a:lnTo>
                  <a:pt x="6287" y="6762"/>
                </a:lnTo>
                <a:lnTo>
                  <a:pt x="6181" y="6821"/>
                </a:lnTo>
                <a:lnTo>
                  <a:pt x="6064" y="6879"/>
                </a:lnTo>
                <a:lnTo>
                  <a:pt x="5948" y="6927"/>
                </a:lnTo>
                <a:lnTo>
                  <a:pt x="5831" y="6956"/>
                </a:lnTo>
                <a:lnTo>
                  <a:pt x="5705" y="6976"/>
                </a:lnTo>
                <a:lnTo>
                  <a:pt x="5569" y="6986"/>
                </a:lnTo>
                <a:lnTo>
                  <a:pt x="1281" y="6986"/>
                </a:lnTo>
                <a:lnTo>
                  <a:pt x="1155" y="6976"/>
                </a:lnTo>
                <a:lnTo>
                  <a:pt x="1029" y="6956"/>
                </a:lnTo>
                <a:lnTo>
                  <a:pt x="903" y="6927"/>
                </a:lnTo>
                <a:lnTo>
                  <a:pt x="787" y="6879"/>
                </a:lnTo>
                <a:lnTo>
                  <a:pt x="680" y="6821"/>
                </a:lnTo>
                <a:lnTo>
                  <a:pt x="563" y="6762"/>
                </a:lnTo>
                <a:lnTo>
                  <a:pt x="466" y="6685"/>
                </a:lnTo>
                <a:lnTo>
                  <a:pt x="379" y="6598"/>
                </a:lnTo>
                <a:lnTo>
                  <a:pt x="282" y="6491"/>
                </a:lnTo>
                <a:lnTo>
                  <a:pt x="214" y="6394"/>
                </a:lnTo>
                <a:lnTo>
                  <a:pt x="146" y="6287"/>
                </a:lnTo>
                <a:lnTo>
                  <a:pt x="88" y="6171"/>
                </a:lnTo>
                <a:lnTo>
                  <a:pt x="49" y="6054"/>
                </a:lnTo>
                <a:lnTo>
                  <a:pt x="20" y="5928"/>
                </a:lnTo>
                <a:lnTo>
                  <a:pt x="1" y="5812"/>
                </a:lnTo>
                <a:lnTo>
                  <a:pt x="1" y="5666"/>
                </a:lnTo>
                <a:lnTo>
                  <a:pt x="1" y="1320"/>
                </a:lnTo>
                <a:lnTo>
                  <a:pt x="1" y="1174"/>
                </a:lnTo>
                <a:lnTo>
                  <a:pt x="20" y="1058"/>
                </a:lnTo>
                <a:lnTo>
                  <a:pt x="49" y="932"/>
                </a:lnTo>
                <a:lnTo>
                  <a:pt x="88" y="816"/>
                </a:lnTo>
                <a:lnTo>
                  <a:pt x="146" y="699"/>
                </a:lnTo>
                <a:lnTo>
                  <a:pt x="214" y="592"/>
                </a:lnTo>
                <a:lnTo>
                  <a:pt x="282" y="495"/>
                </a:lnTo>
                <a:lnTo>
                  <a:pt x="379" y="389"/>
                </a:lnTo>
                <a:lnTo>
                  <a:pt x="466" y="301"/>
                </a:lnTo>
                <a:lnTo>
                  <a:pt x="563" y="224"/>
                </a:lnTo>
                <a:lnTo>
                  <a:pt x="680" y="166"/>
                </a:lnTo>
                <a:lnTo>
                  <a:pt x="787" y="107"/>
                </a:lnTo>
                <a:lnTo>
                  <a:pt x="903" y="59"/>
                </a:lnTo>
                <a:lnTo>
                  <a:pt x="1029" y="30"/>
                </a:lnTo>
                <a:lnTo>
                  <a:pt x="1155" y="10"/>
                </a:lnTo>
                <a:lnTo>
                  <a:pt x="1281" y="1"/>
                </a:lnTo>
                <a:lnTo>
                  <a:pt x="5569" y="1"/>
                </a:lnTo>
                <a:lnTo>
                  <a:pt x="5705" y="10"/>
                </a:lnTo>
                <a:lnTo>
                  <a:pt x="5831" y="30"/>
                </a:lnTo>
                <a:lnTo>
                  <a:pt x="5948" y="59"/>
                </a:lnTo>
                <a:lnTo>
                  <a:pt x="6064" y="107"/>
                </a:lnTo>
                <a:lnTo>
                  <a:pt x="6181" y="166"/>
                </a:lnTo>
                <a:lnTo>
                  <a:pt x="6287" y="224"/>
                </a:lnTo>
                <a:lnTo>
                  <a:pt x="6384" y="301"/>
                </a:lnTo>
                <a:lnTo>
                  <a:pt x="6481" y="389"/>
                </a:lnTo>
                <a:lnTo>
                  <a:pt x="6569" y="495"/>
                </a:lnTo>
                <a:lnTo>
                  <a:pt x="6646" y="592"/>
                </a:lnTo>
                <a:lnTo>
                  <a:pt x="6714" y="699"/>
                </a:lnTo>
                <a:lnTo>
                  <a:pt x="6763" y="816"/>
                </a:lnTo>
                <a:lnTo>
                  <a:pt x="6811" y="932"/>
                </a:lnTo>
                <a:lnTo>
                  <a:pt x="6840" y="1058"/>
                </a:lnTo>
                <a:lnTo>
                  <a:pt x="6860" y="1174"/>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77" name="Shape 477"/>
          <p:cNvSpPr/>
          <p:nvPr/>
        </p:nvSpPr>
        <p:spPr>
          <a:xfrm>
            <a:off x="7425241" y="1491068"/>
            <a:ext cx="430942" cy="482848"/>
          </a:xfrm>
          <a:custGeom>
            <a:pathLst>
              <a:path extrusionOk="0" h="7044" w="6287">
                <a:moveTo>
                  <a:pt x="6190" y="3668"/>
                </a:moveTo>
                <a:lnTo>
                  <a:pt x="262" y="7015"/>
                </a:lnTo>
                <a:lnTo>
                  <a:pt x="204" y="7034"/>
                </a:lnTo>
                <a:lnTo>
                  <a:pt x="156" y="7044"/>
                </a:lnTo>
                <a:lnTo>
                  <a:pt x="117" y="7034"/>
                </a:lnTo>
                <a:lnTo>
                  <a:pt x="78" y="7024"/>
                </a:lnTo>
                <a:lnTo>
                  <a:pt x="49" y="7005"/>
                </a:lnTo>
                <a:lnTo>
                  <a:pt x="20" y="6966"/>
                </a:lnTo>
                <a:lnTo>
                  <a:pt x="10" y="6918"/>
                </a:lnTo>
                <a:lnTo>
                  <a:pt x="0" y="6859"/>
                </a:lnTo>
                <a:lnTo>
                  <a:pt x="0" y="185"/>
                </a:lnTo>
                <a:lnTo>
                  <a:pt x="10" y="127"/>
                </a:lnTo>
                <a:lnTo>
                  <a:pt x="20" y="78"/>
                </a:lnTo>
                <a:lnTo>
                  <a:pt x="49" y="39"/>
                </a:lnTo>
                <a:lnTo>
                  <a:pt x="78" y="20"/>
                </a:lnTo>
                <a:lnTo>
                  <a:pt x="117" y="10"/>
                </a:lnTo>
                <a:lnTo>
                  <a:pt x="156" y="0"/>
                </a:lnTo>
                <a:lnTo>
                  <a:pt x="204" y="10"/>
                </a:lnTo>
                <a:lnTo>
                  <a:pt x="262" y="30"/>
                </a:lnTo>
                <a:lnTo>
                  <a:pt x="6190" y="3377"/>
                </a:lnTo>
                <a:lnTo>
                  <a:pt x="6238" y="3415"/>
                </a:lnTo>
                <a:lnTo>
                  <a:pt x="6267" y="3444"/>
                </a:lnTo>
                <a:lnTo>
                  <a:pt x="6287" y="3483"/>
                </a:lnTo>
                <a:lnTo>
                  <a:pt x="6287" y="3522"/>
                </a:lnTo>
                <a:lnTo>
                  <a:pt x="6287" y="3561"/>
                </a:lnTo>
                <a:lnTo>
                  <a:pt x="6267" y="3600"/>
                </a:lnTo>
                <a:lnTo>
                  <a:pt x="6238" y="3629"/>
                </a:lnTo>
                <a:lnTo>
                  <a:pt x="6190" y="3668"/>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
        <p:nvSpPr>
          <p:cNvPr id="478" name="Shape 478"/>
          <p:cNvSpPr/>
          <p:nvPr/>
        </p:nvSpPr>
        <p:spPr>
          <a:xfrm>
            <a:off x="1272287" y="4140408"/>
            <a:ext cx="548704" cy="557141"/>
          </a:xfrm>
          <a:custGeom>
            <a:pathLst>
              <a:path extrusionOk="0" h="6394" w="6297">
                <a:moveTo>
                  <a:pt x="4997" y="572"/>
                </a:moveTo>
                <a:lnTo>
                  <a:pt x="1291" y="572"/>
                </a:lnTo>
                <a:lnTo>
                  <a:pt x="1213" y="582"/>
                </a:lnTo>
                <a:lnTo>
                  <a:pt x="1145" y="592"/>
                </a:lnTo>
                <a:lnTo>
                  <a:pt x="1077" y="602"/>
                </a:lnTo>
                <a:lnTo>
                  <a:pt x="1009" y="631"/>
                </a:lnTo>
                <a:lnTo>
                  <a:pt x="951" y="660"/>
                </a:lnTo>
                <a:lnTo>
                  <a:pt x="893" y="699"/>
                </a:lnTo>
                <a:lnTo>
                  <a:pt x="844" y="737"/>
                </a:lnTo>
                <a:lnTo>
                  <a:pt x="786" y="786"/>
                </a:lnTo>
                <a:lnTo>
                  <a:pt x="728" y="844"/>
                </a:lnTo>
                <a:lnTo>
                  <a:pt x="689" y="902"/>
                </a:lnTo>
                <a:lnTo>
                  <a:pt x="660" y="961"/>
                </a:lnTo>
                <a:lnTo>
                  <a:pt x="621" y="1028"/>
                </a:lnTo>
                <a:lnTo>
                  <a:pt x="602" y="1087"/>
                </a:lnTo>
                <a:lnTo>
                  <a:pt x="583" y="1164"/>
                </a:lnTo>
                <a:lnTo>
                  <a:pt x="573" y="1232"/>
                </a:lnTo>
                <a:lnTo>
                  <a:pt x="573" y="1300"/>
                </a:lnTo>
                <a:lnTo>
                  <a:pt x="573" y="5074"/>
                </a:lnTo>
                <a:lnTo>
                  <a:pt x="573" y="5152"/>
                </a:lnTo>
                <a:lnTo>
                  <a:pt x="583" y="5229"/>
                </a:lnTo>
                <a:lnTo>
                  <a:pt x="602" y="5287"/>
                </a:lnTo>
                <a:lnTo>
                  <a:pt x="621" y="5365"/>
                </a:lnTo>
                <a:lnTo>
                  <a:pt x="660" y="5413"/>
                </a:lnTo>
                <a:lnTo>
                  <a:pt x="689" y="5481"/>
                </a:lnTo>
                <a:lnTo>
                  <a:pt x="728" y="5540"/>
                </a:lnTo>
                <a:lnTo>
                  <a:pt x="786" y="5588"/>
                </a:lnTo>
                <a:lnTo>
                  <a:pt x="844" y="5646"/>
                </a:lnTo>
                <a:lnTo>
                  <a:pt x="893" y="5685"/>
                </a:lnTo>
                <a:lnTo>
                  <a:pt x="951" y="5724"/>
                </a:lnTo>
                <a:lnTo>
                  <a:pt x="1009" y="5753"/>
                </a:lnTo>
                <a:lnTo>
                  <a:pt x="1077" y="5772"/>
                </a:lnTo>
                <a:lnTo>
                  <a:pt x="1145" y="5792"/>
                </a:lnTo>
                <a:lnTo>
                  <a:pt x="1213" y="5802"/>
                </a:lnTo>
                <a:lnTo>
                  <a:pt x="1291" y="5802"/>
                </a:lnTo>
                <a:lnTo>
                  <a:pt x="4997" y="5802"/>
                </a:lnTo>
                <a:lnTo>
                  <a:pt x="5074" y="5802"/>
                </a:lnTo>
                <a:lnTo>
                  <a:pt x="5152" y="5792"/>
                </a:lnTo>
                <a:lnTo>
                  <a:pt x="5210" y="5772"/>
                </a:lnTo>
                <a:lnTo>
                  <a:pt x="5278" y="5753"/>
                </a:lnTo>
                <a:lnTo>
                  <a:pt x="5336" y="5724"/>
                </a:lnTo>
                <a:lnTo>
                  <a:pt x="5394" y="5685"/>
                </a:lnTo>
                <a:lnTo>
                  <a:pt x="5453" y="5646"/>
                </a:lnTo>
                <a:lnTo>
                  <a:pt x="5501" y="5588"/>
                </a:lnTo>
                <a:lnTo>
                  <a:pt x="5559" y="5540"/>
                </a:lnTo>
                <a:lnTo>
                  <a:pt x="5598" y="5481"/>
                </a:lnTo>
                <a:lnTo>
                  <a:pt x="5637" y="5413"/>
                </a:lnTo>
                <a:lnTo>
                  <a:pt x="5666" y="5365"/>
                </a:lnTo>
                <a:lnTo>
                  <a:pt x="5685" y="5287"/>
                </a:lnTo>
                <a:lnTo>
                  <a:pt x="5705" y="5229"/>
                </a:lnTo>
                <a:lnTo>
                  <a:pt x="5715" y="5152"/>
                </a:lnTo>
                <a:lnTo>
                  <a:pt x="5715" y="5074"/>
                </a:lnTo>
                <a:lnTo>
                  <a:pt x="5715" y="1300"/>
                </a:lnTo>
                <a:lnTo>
                  <a:pt x="5715" y="1232"/>
                </a:lnTo>
                <a:lnTo>
                  <a:pt x="5705" y="1164"/>
                </a:lnTo>
                <a:lnTo>
                  <a:pt x="5685" y="1087"/>
                </a:lnTo>
                <a:lnTo>
                  <a:pt x="5666" y="1028"/>
                </a:lnTo>
                <a:lnTo>
                  <a:pt x="5637" y="961"/>
                </a:lnTo>
                <a:lnTo>
                  <a:pt x="5598" y="902"/>
                </a:lnTo>
                <a:lnTo>
                  <a:pt x="5559" y="844"/>
                </a:lnTo>
                <a:lnTo>
                  <a:pt x="5501" y="786"/>
                </a:lnTo>
                <a:lnTo>
                  <a:pt x="5453" y="737"/>
                </a:lnTo>
                <a:lnTo>
                  <a:pt x="5394" y="699"/>
                </a:lnTo>
                <a:lnTo>
                  <a:pt x="5336" y="660"/>
                </a:lnTo>
                <a:lnTo>
                  <a:pt x="5278" y="631"/>
                </a:lnTo>
                <a:lnTo>
                  <a:pt x="5210" y="602"/>
                </a:lnTo>
                <a:lnTo>
                  <a:pt x="5152" y="592"/>
                </a:lnTo>
                <a:lnTo>
                  <a:pt x="5074" y="582"/>
                </a:lnTo>
                <a:close/>
                <a:moveTo>
                  <a:pt x="6297" y="1300"/>
                </a:moveTo>
                <a:lnTo>
                  <a:pt x="6297" y="5074"/>
                </a:lnTo>
                <a:lnTo>
                  <a:pt x="6287" y="5219"/>
                </a:lnTo>
                <a:lnTo>
                  <a:pt x="6268" y="5346"/>
                </a:lnTo>
                <a:lnTo>
                  <a:pt x="6238" y="5462"/>
                </a:lnTo>
                <a:lnTo>
                  <a:pt x="6190" y="5578"/>
                </a:lnTo>
                <a:lnTo>
                  <a:pt x="6141" y="5695"/>
                </a:lnTo>
                <a:lnTo>
                  <a:pt x="6074" y="5802"/>
                </a:lnTo>
                <a:lnTo>
                  <a:pt x="5996" y="5899"/>
                </a:lnTo>
                <a:lnTo>
                  <a:pt x="5909" y="6005"/>
                </a:lnTo>
                <a:lnTo>
                  <a:pt x="5821" y="6093"/>
                </a:lnTo>
                <a:lnTo>
                  <a:pt x="5715" y="6170"/>
                </a:lnTo>
                <a:lnTo>
                  <a:pt x="5608" y="6228"/>
                </a:lnTo>
                <a:lnTo>
                  <a:pt x="5501" y="6287"/>
                </a:lnTo>
                <a:lnTo>
                  <a:pt x="5375" y="6335"/>
                </a:lnTo>
                <a:lnTo>
                  <a:pt x="5259" y="6364"/>
                </a:lnTo>
                <a:lnTo>
                  <a:pt x="5133" y="6384"/>
                </a:lnTo>
                <a:lnTo>
                  <a:pt x="4997" y="6393"/>
                </a:lnTo>
                <a:lnTo>
                  <a:pt x="1291" y="6393"/>
                </a:lnTo>
                <a:lnTo>
                  <a:pt x="1155" y="6384"/>
                </a:lnTo>
                <a:lnTo>
                  <a:pt x="1029" y="6364"/>
                </a:lnTo>
                <a:lnTo>
                  <a:pt x="903" y="6335"/>
                </a:lnTo>
                <a:lnTo>
                  <a:pt x="796" y="6287"/>
                </a:lnTo>
                <a:lnTo>
                  <a:pt x="680" y="6228"/>
                </a:lnTo>
                <a:lnTo>
                  <a:pt x="573" y="6170"/>
                </a:lnTo>
                <a:lnTo>
                  <a:pt x="476" y="6093"/>
                </a:lnTo>
                <a:lnTo>
                  <a:pt x="369" y="6005"/>
                </a:lnTo>
                <a:lnTo>
                  <a:pt x="292" y="5899"/>
                </a:lnTo>
                <a:lnTo>
                  <a:pt x="204" y="5802"/>
                </a:lnTo>
                <a:lnTo>
                  <a:pt x="146" y="5695"/>
                </a:lnTo>
                <a:lnTo>
                  <a:pt x="88" y="5578"/>
                </a:lnTo>
                <a:lnTo>
                  <a:pt x="49" y="5462"/>
                </a:lnTo>
                <a:lnTo>
                  <a:pt x="20" y="5346"/>
                </a:lnTo>
                <a:lnTo>
                  <a:pt x="10" y="5219"/>
                </a:lnTo>
                <a:lnTo>
                  <a:pt x="0" y="5074"/>
                </a:lnTo>
                <a:lnTo>
                  <a:pt x="0" y="1300"/>
                </a:lnTo>
                <a:lnTo>
                  <a:pt x="10" y="1174"/>
                </a:lnTo>
                <a:lnTo>
                  <a:pt x="20" y="1048"/>
                </a:lnTo>
                <a:lnTo>
                  <a:pt x="49" y="922"/>
                </a:lnTo>
                <a:lnTo>
                  <a:pt x="88" y="805"/>
                </a:lnTo>
                <a:lnTo>
                  <a:pt x="146" y="699"/>
                </a:lnTo>
                <a:lnTo>
                  <a:pt x="204" y="582"/>
                </a:lnTo>
                <a:lnTo>
                  <a:pt x="292" y="485"/>
                </a:lnTo>
                <a:lnTo>
                  <a:pt x="369" y="388"/>
                </a:lnTo>
                <a:lnTo>
                  <a:pt x="476" y="291"/>
                </a:lnTo>
                <a:lnTo>
                  <a:pt x="573" y="214"/>
                </a:lnTo>
                <a:lnTo>
                  <a:pt x="680" y="146"/>
                </a:lnTo>
                <a:lnTo>
                  <a:pt x="796" y="87"/>
                </a:lnTo>
                <a:lnTo>
                  <a:pt x="903" y="58"/>
                </a:lnTo>
                <a:lnTo>
                  <a:pt x="1029" y="20"/>
                </a:lnTo>
                <a:lnTo>
                  <a:pt x="1155" y="0"/>
                </a:lnTo>
                <a:lnTo>
                  <a:pt x="1291" y="0"/>
                </a:lnTo>
                <a:lnTo>
                  <a:pt x="4997" y="0"/>
                </a:lnTo>
                <a:lnTo>
                  <a:pt x="5133" y="0"/>
                </a:lnTo>
                <a:lnTo>
                  <a:pt x="5259" y="20"/>
                </a:lnTo>
                <a:lnTo>
                  <a:pt x="5375" y="58"/>
                </a:lnTo>
                <a:lnTo>
                  <a:pt x="5501" y="87"/>
                </a:lnTo>
                <a:lnTo>
                  <a:pt x="5608" y="146"/>
                </a:lnTo>
                <a:lnTo>
                  <a:pt x="5715" y="214"/>
                </a:lnTo>
                <a:lnTo>
                  <a:pt x="5821" y="291"/>
                </a:lnTo>
                <a:lnTo>
                  <a:pt x="5909" y="388"/>
                </a:lnTo>
                <a:lnTo>
                  <a:pt x="5996" y="485"/>
                </a:lnTo>
                <a:lnTo>
                  <a:pt x="6074" y="582"/>
                </a:lnTo>
                <a:lnTo>
                  <a:pt x="6141" y="699"/>
                </a:lnTo>
                <a:lnTo>
                  <a:pt x="6190" y="805"/>
                </a:lnTo>
                <a:lnTo>
                  <a:pt x="6238" y="922"/>
                </a:lnTo>
                <a:lnTo>
                  <a:pt x="6268" y="1048"/>
                </a:lnTo>
                <a:lnTo>
                  <a:pt x="6287" y="1174"/>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pic>
        <p:nvPicPr>
          <p:cNvPr id="483" name="Shape 483"/>
          <p:cNvPicPr preferRelativeResize="0"/>
          <p:nvPr/>
        </p:nvPicPr>
        <p:blipFill rotWithShape="1">
          <a:blip r:embed="rId3">
            <a:alphaModFix/>
          </a:blip>
          <a:srcRect b="2229" l="0" r="0" t="0"/>
          <a:stretch/>
        </p:blipFill>
        <p:spPr>
          <a:xfrm>
            <a:off x="937250" y="728800"/>
            <a:ext cx="7246650" cy="5313849"/>
          </a:xfrm>
          <a:prstGeom prst="rect">
            <a:avLst/>
          </a:prstGeom>
          <a:noFill/>
          <a:ln>
            <a:noFill/>
          </a:ln>
        </p:spPr>
      </p:pic>
      <p:sp>
        <p:nvSpPr>
          <p:cNvPr id="484" name="Shape 484"/>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800"/>
              <a:t>‹#›</a:t>
            </a:fld>
          </a:p>
        </p:txBody>
      </p:sp>
      <p:sp>
        <p:nvSpPr>
          <p:cNvPr id="485" name="Shape 485"/>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Anatomy of an App</a:t>
            </a:r>
          </a:p>
        </p:txBody>
      </p:sp>
      <p:sp>
        <p:nvSpPr>
          <p:cNvPr id="486" name="Shape 486"/>
          <p:cNvSpPr/>
          <p:nvPr/>
        </p:nvSpPr>
        <p:spPr>
          <a:xfrm>
            <a:off x="2497468" y="3435429"/>
            <a:ext cx="1340700" cy="12507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7" name="Shape 487"/>
          <p:cNvSpPr/>
          <p:nvPr/>
        </p:nvSpPr>
        <p:spPr>
          <a:xfrm flipH="1">
            <a:off x="3890400" y="3523850"/>
            <a:ext cx="3882000" cy="488400"/>
          </a:xfrm>
          <a:prstGeom prst="homePlate">
            <a:avLst>
              <a:gd fmla="val 66372" name="adj"/>
            </a:avLst>
          </a:prstGeom>
          <a:solidFill>
            <a:srgbClr val="FF9900"/>
          </a:solidFill>
          <a:ln>
            <a:noFill/>
          </a:ln>
        </p:spPr>
        <p:txBody>
          <a:bodyPr anchorCtr="0" anchor="ctr" bIns="91425" lIns="91425" rIns="91425" tIns="91425">
            <a:noAutofit/>
          </a:bodyPr>
          <a:lstStyle/>
          <a:p>
            <a:pPr lvl="0" rtl="0">
              <a:spcBef>
                <a:spcPts val="0"/>
              </a:spcBef>
              <a:buNone/>
            </a:pPr>
            <a:r>
              <a:rPr b="1" lang="en">
                <a:solidFill>
                  <a:srgbClr val="FFFFFF"/>
                </a:solidFill>
                <a:latin typeface="Varela"/>
                <a:ea typeface="Varela"/>
                <a:cs typeface="Varela"/>
                <a:sym typeface="Varela"/>
              </a:rPr>
              <a:t>UI Component: SAP UI5</a:t>
            </a:r>
          </a:p>
        </p:txBody>
      </p:sp>
      <p:sp>
        <p:nvSpPr>
          <p:cNvPr id="488" name="Shape 488"/>
          <p:cNvSpPr/>
          <p:nvPr/>
        </p:nvSpPr>
        <p:spPr>
          <a:xfrm flipH="1">
            <a:off x="3890400" y="4114347"/>
            <a:ext cx="3882000" cy="488400"/>
          </a:xfrm>
          <a:prstGeom prst="homePlate">
            <a:avLst>
              <a:gd fmla="val 66372" name="adj"/>
            </a:avLst>
          </a:prstGeom>
          <a:solidFill>
            <a:srgbClr val="FF9900"/>
          </a:solidFill>
          <a:ln>
            <a:noFill/>
          </a:ln>
        </p:spPr>
        <p:txBody>
          <a:bodyPr anchorCtr="0" anchor="ctr" bIns="91425" lIns="91425" rIns="91425" tIns="91425">
            <a:noAutofit/>
          </a:bodyPr>
          <a:lstStyle/>
          <a:p>
            <a:pPr lvl="0">
              <a:spcBef>
                <a:spcPts val="0"/>
              </a:spcBef>
              <a:buNone/>
            </a:pPr>
            <a:r>
              <a:rPr b="1" lang="en">
                <a:solidFill>
                  <a:srgbClr val="FFFFFF"/>
                </a:solidFill>
                <a:latin typeface="Varela"/>
                <a:ea typeface="Varela"/>
                <a:cs typeface="Varela"/>
                <a:sym typeface="Varela"/>
              </a:rPr>
              <a:t>Integration Component:</a:t>
            </a:r>
          </a:p>
          <a:p>
            <a:pPr lvl="0" rtl="0">
              <a:spcBef>
                <a:spcPts val="0"/>
              </a:spcBef>
              <a:buNone/>
            </a:pPr>
            <a:r>
              <a:rPr b="1" lang="en">
                <a:solidFill>
                  <a:srgbClr val="FFFFFF"/>
                </a:solidFill>
                <a:latin typeface="Varela"/>
                <a:ea typeface="Varela"/>
                <a:cs typeface="Varela"/>
                <a:sym typeface="Varela"/>
              </a:rPr>
              <a:t>Netweaver Gateway (OData Service)</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800"/>
              <a:t>‹#›</a:t>
            </a:fld>
          </a:p>
        </p:txBody>
      </p:sp>
      <p:sp>
        <p:nvSpPr>
          <p:cNvPr id="494" name="Shape 494"/>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SAP Fiori UI5 Architecture (Simplified)</a:t>
            </a:r>
          </a:p>
        </p:txBody>
      </p:sp>
      <p:pic>
        <p:nvPicPr>
          <p:cNvPr id="495" name="Shape 495"/>
          <p:cNvPicPr preferRelativeResize="0"/>
          <p:nvPr/>
        </p:nvPicPr>
        <p:blipFill>
          <a:blip r:embed="rId3">
            <a:alphaModFix/>
          </a:blip>
          <a:stretch>
            <a:fillRect/>
          </a:stretch>
        </p:blipFill>
        <p:spPr>
          <a:xfrm>
            <a:off x="260174" y="427612"/>
            <a:ext cx="8520601" cy="6002772"/>
          </a:xfrm>
          <a:prstGeom prst="rect">
            <a:avLst/>
          </a:prstGeom>
          <a:noFill/>
          <a:ln>
            <a:noFill/>
          </a:ln>
        </p:spPr>
      </p:pic>
      <p:sp>
        <p:nvSpPr>
          <p:cNvPr id="496" name="Shape 496"/>
          <p:cNvSpPr/>
          <p:nvPr/>
        </p:nvSpPr>
        <p:spPr>
          <a:xfrm>
            <a:off x="6679050" y="682800"/>
            <a:ext cx="1742100" cy="780600"/>
          </a:xfrm>
          <a:prstGeom prst="rect">
            <a:avLst/>
          </a:prstGeom>
          <a:solidFill>
            <a:schemeClr val="accent1"/>
          </a:solidFill>
          <a:ln cap="flat" cmpd="sng" w="19050">
            <a:solidFill>
              <a:srgbClr val="660000"/>
            </a:solidFill>
            <a:prstDash val="dash"/>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FFFFF"/>
                </a:solidFill>
                <a:latin typeface="Varela"/>
                <a:ea typeface="Varela"/>
                <a:cs typeface="Varela"/>
                <a:sym typeface="Varela"/>
              </a:rPr>
              <a:t>Custom UI5 ‘Fiori-like’ App</a:t>
            </a:r>
          </a:p>
        </p:txBody>
      </p:sp>
      <p:sp>
        <p:nvSpPr>
          <p:cNvPr id="497" name="Shape 497"/>
          <p:cNvSpPr/>
          <p:nvPr/>
        </p:nvSpPr>
        <p:spPr>
          <a:xfrm>
            <a:off x="6804150" y="1463400"/>
            <a:ext cx="1617000" cy="282300"/>
          </a:xfrm>
          <a:prstGeom prst="rect">
            <a:avLst/>
          </a:prstGeom>
          <a:solidFill>
            <a:srgbClr val="0B539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ph type="title"/>
          </p:nvPr>
        </p:nvSpPr>
        <p:spPr>
          <a:xfrm>
            <a:off x="311700" y="-60828"/>
            <a:ext cx="8520600" cy="449400"/>
          </a:xfrm>
          <a:prstGeom prst="rect">
            <a:avLst/>
          </a:prstGeom>
        </p:spPr>
        <p:txBody>
          <a:bodyPr anchorCtr="0" anchor="t" bIns="91425" lIns="91425" rIns="91425" tIns="91425">
            <a:noAutofit/>
          </a:bodyPr>
          <a:lstStyle/>
          <a:p>
            <a:pPr lvl="0">
              <a:spcBef>
                <a:spcPts val="0"/>
              </a:spcBef>
              <a:buNone/>
            </a:pPr>
            <a:r>
              <a:rPr lang="en"/>
              <a:t>AeroMaint 4/DRMIS </a:t>
            </a:r>
            <a:r>
              <a:rPr b="1" lang="en"/>
              <a:t>Shift Supervisor Launchpad</a:t>
            </a:r>
          </a:p>
        </p:txBody>
      </p:sp>
      <p:sp>
        <p:nvSpPr>
          <p:cNvPr id="503" name="Shape 50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04" name="Shape 504"/>
          <p:cNvPicPr preferRelativeResize="0"/>
          <p:nvPr/>
        </p:nvPicPr>
        <p:blipFill>
          <a:blip r:embed="rId3">
            <a:alphaModFix/>
          </a:blip>
          <a:stretch>
            <a:fillRect/>
          </a:stretch>
        </p:blipFill>
        <p:spPr>
          <a:xfrm>
            <a:off x="703100" y="880075"/>
            <a:ext cx="7737801" cy="50978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Recap on the Challenges</a:t>
            </a:r>
          </a:p>
        </p:txBody>
      </p:sp>
      <p:sp>
        <p:nvSpPr>
          <p:cNvPr id="76" name="Shape 76"/>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7" name="Shape 77"/>
          <p:cNvSpPr/>
          <p:nvPr/>
        </p:nvSpPr>
        <p:spPr>
          <a:xfrm>
            <a:off x="1016600" y="1322375"/>
            <a:ext cx="1415400" cy="1415400"/>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3962013" y="1313525"/>
            <a:ext cx="1415400" cy="14154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79" name="Shape 79"/>
          <p:cNvSpPr/>
          <p:nvPr/>
        </p:nvSpPr>
        <p:spPr>
          <a:xfrm>
            <a:off x="2563843" y="3832675"/>
            <a:ext cx="1415400" cy="14154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80" name="Shape 80"/>
          <p:cNvSpPr/>
          <p:nvPr/>
        </p:nvSpPr>
        <p:spPr>
          <a:xfrm>
            <a:off x="6727385" y="1326800"/>
            <a:ext cx="1415400" cy="14154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81" name="Shape 81"/>
          <p:cNvSpPr/>
          <p:nvPr/>
        </p:nvSpPr>
        <p:spPr>
          <a:xfrm>
            <a:off x="5426610" y="3775025"/>
            <a:ext cx="1415400" cy="14154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82" name="Shape 82"/>
          <p:cNvSpPr/>
          <p:nvPr/>
        </p:nvSpPr>
        <p:spPr>
          <a:xfrm>
            <a:off x="5771476" y="4100974"/>
            <a:ext cx="725725" cy="763503"/>
          </a:xfrm>
          <a:custGeom>
            <a:pathLst>
              <a:path extrusionOk="0" h="7830" w="7442">
                <a:moveTo>
                  <a:pt x="1893" y="5908"/>
                </a:moveTo>
                <a:lnTo>
                  <a:pt x="1970" y="6005"/>
                </a:lnTo>
                <a:lnTo>
                  <a:pt x="2019" y="6102"/>
                </a:lnTo>
                <a:lnTo>
                  <a:pt x="2058" y="6200"/>
                </a:lnTo>
                <a:lnTo>
                  <a:pt x="2067" y="6326"/>
                </a:lnTo>
                <a:lnTo>
                  <a:pt x="2058" y="6432"/>
                </a:lnTo>
                <a:lnTo>
                  <a:pt x="2019" y="6539"/>
                </a:lnTo>
                <a:lnTo>
                  <a:pt x="1970" y="6646"/>
                </a:lnTo>
                <a:lnTo>
                  <a:pt x="1893" y="6733"/>
                </a:lnTo>
                <a:lnTo>
                  <a:pt x="1815" y="6811"/>
                </a:lnTo>
                <a:lnTo>
                  <a:pt x="1708" y="6859"/>
                </a:lnTo>
                <a:lnTo>
                  <a:pt x="1611" y="6888"/>
                </a:lnTo>
                <a:lnTo>
                  <a:pt x="1495" y="6898"/>
                </a:lnTo>
                <a:lnTo>
                  <a:pt x="1378" y="6888"/>
                </a:lnTo>
                <a:lnTo>
                  <a:pt x="1281" y="6859"/>
                </a:lnTo>
                <a:lnTo>
                  <a:pt x="1175" y="6811"/>
                </a:lnTo>
                <a:lnTo>
                  <a:pt x="1087" y="6733"/>
                </a:lnTo>
                <a:lnTo>
                  <a:pt x="1010" y="6646"/>
                </a:lnTo>
                <a:lnTo>
                  <a:pt x="971" y="6539"/>
                </a:lnTo>
                <a:lnTo>
                  <a:pt x="932" y="6432"/>
                </a:lnTo>
                <a:lnTo>
                  <a:pt x="923" y="6326"/>
                </a:lnTo>
                <a:lnTo>
                  <a:pt x="932" y="6200"/>
                </a:lnTo>
                <a:lnTo>
                  <a:pt x="961" y="6102"/>
                </a:lnTo>
                <a:lnTo>
                  <a:pt x="1010" y="6005"/>
                </a:lnTo>
                <a:lnTo>
                  <a:pt x="1087" y="5908"/>
                </a:lnTo>
                <a:lnTo>
                  <a:pt x="1175" y="5831"/>
                </a:lnTo>
                <a:lnTo>
                  <a:pt x="1272" y="5782"/>
                </a:lnTo>
                <a:lnTo>
                  <a:pt x="1378" y="5753"/>
                </a:lnTo>
                <a:lnTo>
                  <a:pt x="1495" y="5744"/>
                </a:lnTo>
                <a:lnTo>
                  <a:pt x="1611" y="5753"/>
                </a:lnTo>
                <a:lnTo>
                  <a:pt x="1708" y="5782"/>
                </a:lnTo>
                <a:lnTo>
                  <a:pt x="1815" y="5831"/>
                </a:lnTo>
                <a:close/>
                <a:moveTo>
                  <a:pt x="4124" y="6840"/>
                </a:moveTo>
                <a:lnTo>
                  <a:pt x="4192" y="6937"/>
                </a:lnTo>
                <a:lnTo>
                  <a:pt x="4250" y="7034"/>
                </a:lnTo>
                <a:lnTo>
                  <a:pt x="4279" y="7141"/>
                </a:lnTo>
                <a:lnTo>
                  <a:pt x="4289" y="7257"/>
                </a:lnTo>
                <a:lnTo>
                  <a:pt x="4279" y="7364"/>
                </a:lnTo>
                <a:lnTo>
                  <a:pt x="4250" y="7480"/>
                </a:lnTo>
                <a:lnTo>
                  <a:pt x="4192" y="7577"/>
                </a:lnTo>
                <a:lnTo>
                  <a:pt x="4124" y="7664"/>
                </a:lnTo>
                <a:lnTo>
                  <a:pt x="4027" y="7742"/>
                </a:lnTo>
                <a:lnTo>
                  <a:pt x="3940" y="7800"/>
                </a:lnTo>
                <a:lnTo>
                  <a:pt x="3833" y="7829"/>
                </a:lnTo>
                <a:lnTo>
                  <a:pt x="3717" y="7829"/>
                </a:lnTo>
                <a:lnTo>
                  <a:pt x="3610" y="7829"/>
                </a:lnTo>
                <a:lnTo>
                  <a:pt x="3503" y="7800"/>
                </a:lnTo>
                <a:lnTo>
                  <a:pt x="3406" y="7742"/>
                </a:lnTo>
                <a:lnTo>
                  <a:pt x="3319" y="7664"/>
                </a:lnTo>
                <a:lnTo>
                  <a:pt x="3241" y="7577"/>
                </a:lnTo>
                <a:lnTo>
                  <a:pt x="3183" y="7480"/>
                </a:lnTo>
                <a:lnTo>
                  <a:pt x="3164" y="7364"/>
                </a:lnTo>
                <a:lnTo>
                  <a:pt x="3154" y="7257"/>
                </a:lnTo>
                <a:lnTo>
                  <a:pt x="3164" y="7141"/>
                </a:lnTo>
                <a:lnTo>
                  <a:pt x="3183" y="7034"/>
                </a:lnTo>
                <a:lnTo>
                  <a:pt x="3241" y="6937"/>
                </a:lnTo>
                <a:lnTo>
                  <a:pt x="3319" y="6840"/>
                </a:lnTo>
                <a:lnTo>
                  <a:pt x="3406" y="6772"/>
                </a:lnTo>
                <a:lnTo>
                  <a:pt x="3503" y="6714"/>
                </a:lnTo>
                <a:lnTo>
                  <a:pt x="3610" y="6685"/>
                </a:lnTo>
                <a:lnTo>
                  <a:pt x="3717" y="6675"/>
                </a:lnTo>
                <a:lnTo>
                  <a:pt x="3833" y="6685"/>
                </a:lnTo>
                <a:lnTo>
                  <a:pt x="3940" y="6714"/>
                </a:lnTo>
                <a:lnTo>
                  <a:pt x="4027" y="6772"/>
                </a:lnTo>
                <a:close/>
                <a:moveTo>
                  <a:pt x="981" y="3658"/>
                </a:moveTo>
                <a:lnTo>
                  <a:pt x="1049" y="3745"/>
                </a:lnTo>
                <a:lnTo>
                  <a:pt x="1107" y="3842"/>
                </a:lnTo>
                <a:lnTo>
                  <a:pt x="1136" y="3949"/>
                </a:lnTo>
                <a:lnTo>
                  <a:pt x="1146" y="4056"/>
                </a:lnTo>
                <a:lnTo>
                  <a:pt x="1136" y="4172"/>
                </a:lnTo>
                <a:lnTo>
                  <a:pt x="1107" y="4288"/>
                </a:lnTo>
                <a:lnTo>
                  <a:pt x="1049" y="4376"/>
                </a:lnTo>
                <a:lnTo>
                  <a:pt x="981" y="4473"/>
                </a:lnTo>
                <a:lnTo>
                  <a:pt x="884" y="4541"/>
                </a:lnTo>
                <a:lnTo>
                  <a:pt x="796" y="4599"/>
                </a:lnTo>
                <a:lnTo>
                  <a:pt x="680" y="4638"/>
                </a:lnTo>
                <a:lnTo>
                  <a:pt x="573" y="4647"/>
                </a:lnTo>
                <a:lnTo>
                  <a:pt x="457" y="4638"/>
                </a:lnTo>
                <a:lnTo>
                  <a:pt x="350" y="4599"/>
                </a:lnTo>
                <a:lnTo>
                  <a:pt x="253" y="4541"/>
                </a:lnTo>
                <a:lnTo>
                  <a:pt x="176" y="4473"/>
                </a:lnTo>
                <a:lnTo>
                  <a:pt x="98" y="4376"/>
                </a:lnTo>
                <a:lnTo>
                  <a:pt x="40" y="4288"/>
                </a:lnTo>
                <a:lnTo>
                  <a:pt x="11" y="4172"/>
                </a:lnTo>
                <a:lnTo>
                  <a:pt x="1" y="4056"/>
                </a:lnTo>
                <a:lnTo>
                  <a:pt x="11" y="3949"/>
                </a:lnTo>
                <a:lnTo>
                  <a:pt x="40" y="3842"/>
                </a:lnTo>
                <a:lnTo>
                  <a:pt x="98" y="3745"/>
                </a:lnTo>
                <a:lnTo>
                  <a:pt x="176" y="3658"/>
                </a:lnTo>
                <a:lnTo>
                  <a:pt x="253" y="3580"/>
                </a:lnTo>
                <a:lnTo>
                  <a:pt x="350" y="3522"/>
                </a:lnTo>
                <a:lnTo>
                  <a:pt x="457" y="3493"/>
                </a:lnTo>
                <a:lnTo>
                  <a:pt x="573" y="3483"/>
                </a:lnTo>
                <a:lnTo>
                  <a:pt x="680" y="3493"/>
                </a:lnTo>
                <a:lnTo>
                  <a:pt x="796" y="3522"/>
                </a:lnTo>
                <a:lnTo>
                  <a:pt x="884" y="3580"/>
                </a:lnTo>
                <a:close/>
                <a:moveTo>
                  <a:pt x="6511" y="6326"/>
                </a:moveTo>
                <a:lnTo>
                  <a:pt x="6501" y="6432"/>
                </a:lnTo>
                <a:lnTo>
                  <a:pt x="6481" y="6539"/>
                </a:lnTo>
                <a:lnTo>
                  <a:pt x="6423" y="6646"/>
                </a:lnTo>
                <a:lnTo>
                  <a:pt x="6346" y="6733"/>
                </a:lnTo>
                <a:lnTo>
                  <a:pt x="6258" y="6811"/>
                </a:lnTo>
                <a:lnTo>
                  <a:pt x="6161" y="6859"/>
                </a:lnTo>
                <a:lnTo>
                  <a:pt x="6055" y="6888"/>
                </a:lnTo>
                <a:lnTo>
                  <a:pt x="5948" y="6898"/>
                </a:lnTo>
                <a:lnTo>
                  <a:pt x="5831" y="6888"/>
                </a:lnTo>
                <a:lnTo>
                  <a:pt x="5725" y="6859"/>
                </a:lnTo>
                <a:lnTo>
                  <a:pt x="5628" y="6811"/>
                </a:lnTo>
                <a:lnTo>
                  <a:pt x="5540" y="6733"/>
                </a:lnTo>
                <a:lnTo>
                  <a:pt x="5472" y="6646"/>
                </a:lnTo>
                <a:lnTo>
                  <a:pt x="5414" y="6539"/>
                </a:lnTo>
                <a:lnTo>
                  <a:pt x="5375" y="6432"/>
                </a:lnTo>
                <a:lnTo>
                  <a:pt x="5366" y="6326"/>
                </a:lnTo>
                <a:lnTo>
                  <a:pt x="5375" y="6200"/>
                </a:lnTo>
                <a:lnTo>
                  <a:pt x="5414" y="6102"/>
                </a:lnTo>
                <a:lnTo>
                  <a:pt x="5472" y="6005"/>
                </a:lnTo>
                <a:lnTo>
                  <a:pt x="5540" y="5908"/>
                </a:lnTo>
                <a:lnTo>
                  <a:pt x="5628" y="5831"/>
                </a:lnTo>
                <a:lnTo>
                  <a:pt x="5725" y="5782"/>
                </a:lnTo>
                <a:lnTo>
                  <a:pt x="5831" y="5753"/>
                </a:lnTo>
                <a:lnTo>
                  <a:pt x="5948" y="5744"/>
                </a:lnTo>
                <a:lnTo>
                  <a:pt x="6055" y="5753"/>
                </a:lnTo>
                <a:lnTo>
                  <a:pt x="6161" y="5782"/>
                </a:lnTo>
                <a:lnTo>
                  <a:pt x="6258" y="5831"/>
                </a:lnTo>
                <a:lnTo>
                  <a:pt x="6346" y="5908"/>
                </a:lnTo>
                <a:lnTo>
                  <a:pt x="6423" y="6005"/>
                </a:lnTo>
                <a:lnTo>
                  <a:pt x="6481" y="6102"/>
                </a:lnTo>
                <a:lnTo>
                  <a:pt x="6501" y="6200"/>
                </a:lnTo>
                <a:close/>
                <a:moveTo>
                  <a:pt x="1999" y="1291"/>
                </a:moveTo>
                <a:lnTo>
                  <a:pt x="2048" y="1349"/>
                </a:lnTo>
                <a:lnTo>
                  <a:pt x="2087" y="1397"/>
                </a:lnTo>
                <a:lnTo>
                  <a:pt x="2125" y="1465"/>
                </a:lnTo>
                <a:lnTo>
                  <a:pt x="2164" y="1523"/>
                </a:lnTo>
                <a:lnTo>
                  <a:pt x="2174" y="1591"/>
                </a:lnTo>
                <a:lnTo>
                  <a:pt x="2193" y="1659"/>
                </a:lnTo>
                <a:lnTo>
                  <a:pt x="2203" y="1727"/>
                </a:lnTo>
                <a:lnTo>
                  <a:pt x="2203" y="1805"/>
                </a:lnTo>
                <a:lnTo>
                  <a:pt x="2203" y="1873"/>
                </a:lnTo>
                <a:lnTo>
                  <a:pt x="2193" y="1950"/>
                </a:lnTo>
                <a:lnTo>
                  <a:pt x="2174" y="2009"/>
                </a:lnTo>
                <a:lnTo>
                  <a:pt x="2164" y="2076"/>
                </a:lnTo>
                <a:lnTo>
                  <a:pt x="2125" y="2144"/>
                </a:lnTo>
                <a:lnTo>
                  <a:pt x="2087" y="2203"/>
                </a:lnTo>
                <a:lnTo>
                  <a:pt x="2048" y="2261"/>
                </a:lnTo>
                <a:lnTo>
                  <a:pt x="1999" y="2319"/>
                </a:lnTo>
                <a:lnTo>
                  <a:pt x="1941" y="2358"/>
                </a:lnTo>
                <a:lnTo>
                  <a:pt x="1883" y="2406"/>
                </a:lnTo>
                <a:lnTo>
                  <a:pt x="1834" y="2445"/>
                </a:lnTo>
                <a:lnTo>
                  <a:pt x="1767" y="2474"/>
                </a:lnTo>
                <a:lnTo>
                  <a:pt x="1699" y="2503"/>
                </a:lnTo>
                <a:lnTo>
                  <a:pt x="1640" y="2513"/>
                </a:lnTo>
                <a:lnTo>
                  <a:pt x="1563" y="2523"/>
                </a:lnTo>
                <a:lnTo>
                  <a:pt x="1495" y="2523"/>
                </a:lnTo>
                <a:lnTo>
                  <a:pt x="1417" y="2523"/>
                </a:lnTo>
                <a:lnTo>
                  <a:pt x="1349" y="2513"/>
                </a:lnTo>
                <a:lnTo>
                  <a:pt x="1281" y="2503"/>
                </a:lnTo>
                <a:lnTo>
                  <a:pt x="1214" y="2474"/>
                </a:lnTo>
                <a:lnTo>
                  <a:pt x="1165" y="2445"/>
                </a:lnTo>
                <a:lnTo>
                  <a:pt x="1097" y="2406"/>
                </a:lnTo>
                <a:lnTo>
                  <a:pt x="1039" y="2358"/>
                </a:lnTo>
                <a:lnTo>
                  <a:pt x="990" y="2319"/>
                </a:lnTo>
                <a:lnTo>
                  <a:pt x="942" y="2261"/>
                </a:lnTo>
                <a:lnTo>
                  <a:pt x="893" y="2203"/>
                </a:lnTo>
                <a:lnTo>
                  <a:pt x="855" y="2144"/>
                </a:lnTo>
                <a:lnTo>
                  <a:pt x="835" y="2076"/>
                </a:lnTo>
                <a:lnTo>
                  <a:pt x="806" y="2009"/>
                </a:lnTo>
                <a:lnTo>
                  <a:pt x="796" y="1950"/>
                </a:lnTo>
                <a:lnTo>
                  <a:pt x="787" y="1873"/>
                </a:lnTo>
                <a:lnTo>
                  <a:pt x="777" y="1805"/>
                </a:lnTo>
                <a:lnTo>
                  <a:pt x="787" y="1727"/>
                </a:lnTo>
                <a:lnTo>
                  <a:pt x="796" y="1659"/>
                </a:lnTo>
                <a:lnTo>
                  <a:pt x="806" y="1591"/>
                </a:lnTo>
                <a:lnTo>
                  <a:pt x="835" y="1523"/>
                </a:lnTo>
                <a:lnTo>
                  <a:pt x="855" y="1465"/>
                </a:lnTo>
                <a:lnTo>
                  <a:pt x="893" y="1397"/>
                </a:lnTo>
                <a:lnTo>
                  <a:pt x="942" y="1349"/>
                </a:lnTo>
                <a:lnTo>
                  <a:pt x="990" y="1291"/>
                </a:lnTo>
                <a:lnTo>
                  <a:pt x="1039" y="1242"/>
                </a:lnTo>
                <a:lnTo>
                  <a:pt x="1097" y="1194"/>
                </a:lnTo>
                <a:lnTo>
                  <a:pt x="1165" y="1164"/>
                </a:lnTo>
                <a:lnTo>
                  <a:pt x="1214" y="1135"/>
                </a:lnTo>
                <a:lnTo>
                  <a:pt x="1281" y="1106"/>
                </a:lnTo>
                <a:lnTo>
                  <a:pt x="1349" y="1087"/>
                </a:lnTo>
                <a:lnTo>
                  <a:pt x="1417" y="1077"/>
                </a:lnTo>
                <a:lnTo>
                  <a:pt x="1495" y="1077"/>
                </a:lnTo>
                <a:lnTo>
                  <a:pt x="1563" y="1077"/>
                </a:lnTo>
                <a:lnTo>
                  <a:pt x="1640" y="1087"/>
                </a:lnTo>
                <a:lnTo>
                  <a:pt x="1699" y="1106"/>
                </a:lnTo>
                <a:lnTo>
                  <a:pt x="1767" y="1135"/>
                </a:lnTo>
                <a:lnTo>
                  <a:pt x="1834" y="1164"/>
                </a:lnTo>
                <a:lnTo>
                  <a:pt x="1883" y="1194"/>
                </a:lnTo>
                <a:lnTo>
                  <a:pt x="1941" y="1242"/>
                </a:lnTo>
                <a:close/>
                <a:moveTo>
                  <a:pt x="7267" y="3658"/>
                </a:moveTo>
                <a:lnTo>
                  <a:pt x="7335" y="3745"/>
                </a:lnTo>
                <a:lnTo>
                  <a:pt x="7393" y="3842"/>
                </a:lnTo>
                <a:lnTo>
                  <a:pt x="7432" y="3949"/>
                </a:lnTo>
                <a:lnTo>
                  <a:pt x="7442" y="4056"/>
                </a:lnTo>
                <a:lnTo>
                  <a:pt x="7432" y="4172"/>
                </a:lnTo>
                <a:lnTo>
                  <a:pt x="7393" y="4288"/>
                </a:lnTo>
                <a:lnTo>
                  <a:pt x="7335" y="4376"/>
                </a:lnTo>
                <a:lnTo>
                  <a:pt x="7267" y="4473"/>
                </a:lnTo>
                <a:lnTo>
                  <a:pt x="7180" y="4541"/>
                </a:lnTo>
                <a:lnTo>
                  <a:pt x="7083" y="4599"/>
                </a:lnTo>
                <a:lnTo>
                  <a:pt x="6986" y="4638"/>
                </a:lnTo>
                <a:lnTo>
                  <a:pt x="6860" y="4647"/>
                </a:lnTo>
                <a:lnTo>
                  <a:pt x="6753" y="4638"/>
                </a:lnTo>
                <a:lnTo>
                  <a:pt x="6646" y="4599"/>
                </a:lnTo>
                <a:lnTo>
                  <a:pt x="6549" y="4541"/>
                </a:lnTo>
                <a:lnTo>
                  <a:pt x="6462" y="4473"/>
                </a:lnTo>
                <a:lnTo>
                  <a:pt x="6384" y="4376"/>
                </a:lnTo>
                <a:lnTo>
                  <a:pt x="6326" y="4288"/>
                </a:lnTo>
                <a:lnTo>
                  <a:pt x="6307" y="4172"/>
                </a:lnTo>
                <a:lnTo>
                  <a:pt x="6297" y="4056"/>
                </a:lnTo>
                <a:lnTo>
                  <a:pt x="6307" y="3949"/>
                </a:lnTo>
                <a:lnTo>
                  <a:pt x="6326" y="3842"/>
                </a:lnTo>
                <a:lnTo>
                  <a:pt x="6384" y="3745"/>
                </a:lnTo>
                <a:lnTo>
                  <a:pt x="6462" y="3658"/>
                </a:lnTo>
                <a:lnTo>
                  <a:pt x="6549" y="3580"/>
                </a:lnTo>
                <a:lnTo>
                  <a:pt x="6646" y="3522"/>
                </a:lnTo>
                <a:lnTo>
                  <a:pt x="6753" y="3493"/>
                </a:lnTo>
                <a:lnTo>
                  <a:pt x="6860" y="3483"/>
                </a:lnTo>
                <a:lnTo>
                  <a:pt x="6986" y="3493"/>
                </a:lnTo>
                <a:lnTo>
                  <a:pt x="7083" y="3522"/>
                </a:lnTo>
                <a:lnTo>
                  <a:pt x="7180" y="3580"/>
                </a:lnTo>
                <a:close/>
                <a:moveTo>
                  <a:pt x="4328" y="253"/>
                </a:moveTo>
                <a:lnTo>
                  <a:pt x="4386" y="320"/>
                </a:lnTo>
                <a:lnTo>
                  <a:pt x="4434" y="379"/>
                </a:lnTo>
                <a:lnTo>
                  <a:pt x="4483" y="456"/>
                </a:lnTo>
                <a:lnTo>
                  <a:pt x="4512" y="524"/>
                </a:lnTo>
                <a:lnTo>
                  <a:pt x="4541" y="612"/>
                </a:lnTo>
                <a:lnTo>
                  <a:pt x="4561" y="689"/>
                </a:lnTo>
                <a:lnTo>
                  <a:pt x="4570" y="776"/>
                </a:lnTo>
                <a:lnTo>
                  <a:pt x="4580" y="864"/>
                </a:lnTo>
                <a:lnTo>
                  <a:pt x="4570" y="961"/>
                </a:lnTo>
                <a:lnTo>
                  <a:pt x="4561" y="1038"/>
                </a:lnTo>
                <a:lnTo>
                  <a:pt x="4541" y="1126"/>
                </a:lnTo>
                <a:lnTo>
                  <a:pt x="4512" y="1203"/>
                </a:lnTo>
                <a:lnTo>
                  <a:pt x="4483" y="1281"/>
                </a:lnTo>
                <a:lnTo>
                  <a:pt x="4434" y="1349"/>
                </a:lnTo>
                <a:lnTo>
                  <a:pt x="4386" y="1417"/>
                </a:lnTo>
                <a:lnTo>
                  <a:pt x="4328" y="1485"/>
                </a:lnTo>
                <a:lnTo>
                  <a:pt x="4260" y="1543"/>
                </a:lnTo>
                <a:lnTo>
                  <a:pt x="4192" y="1591"/>
                </a:lnTo>
                <a:lnTo>
                  <a:pt x="4124" y="1640"/>
                </a:lnTo>
                <a:lnTo>
                  <a:pt x="4046" y="1679"/>
                </a:lnTo>
                <a:lnTo>
                  <a:pt x="3978" y="1698"/>
                </a:lnTo>
                <a:lnTo>
                  <a:pt x="3891" y="1717"/>
                </a:lnTo>
                <a:lnTo>
                  <a:pt x="3814" y="1737"/>
                </a:lnTo>
                <a:lnTo>
                  <a:pt x="3717" y="1737"/>
                </a:lnTo>
                <a:lnTo>
                  <a:pt x="3639" y="1737"/>
                </a:lnTo>
                <a:lnTo>
                  <a:pt x="3542" y="1717"/>
                </a:lnTo>
                <a:lnTo>
                  <a:pt x="3474" y="1698"/>
                </a:lnTo>
                <a:lnTo>
                  <a:pt x="3387" y="1679"/>
                </a:lnTo>
                <a:lnTo>
                  <a:pt x="3319" y="1640"/>
                </a:lnTo>
                <a:lnTo>
                  <a:pt x="3241" y="1591"/>
                </a:lnTo>
                <a:lnTo>
                  <a:pt x="3173" y="1543"/>
                </a:lnTo>
                <a:lnTo>
                  <a:pt x="3115" y="1485"/>
                </a:lnTo>
                <a:lnTo>
                  <a:pt x="3047" y="1417"/>
                </a:lnTo>
                <a:lnTo>
                  <a:pt x="2999" y="1349"/>
                </a:lnTo>
                <a:lnTo>
                  <a:pt x="2960" y="1281"/>
                </a:lnTo>
                <a:lnTo>
                  <a:pt x="2921" y="1203"/>
                </a:lnTo>
                <a:lnTo>
                  <a:pt x="2892" y="1126"/>
                </a:lnTo>
                <a:lnTo>
                  <a:pt x="2872" y="1038"/>
                </a:lnTo>
                <a:lnTo>
                  <a:pt x="2863" y="961"/>
                </a:lnTo>
                <a:lnTo>
                  <a:pt x="2853" y="864"/>
                </a:lnTo>
                <a:lnTo>
                  <a:pt x="2863" y="776"/>
                </a:lnTo>
                <a:lnTo>
                  <a:pt x="2872" y="689"/>
                </a:lnTo>
                <a:lnTo>
                  <a:pt x="2892" y="612"/>
                </a:lnTo>
                <a:lnTo>
                  <a:pt x="2921" y="524"/>
                </a:lnTo>
                <a:lnTo>
                  <a:pt x="2960" y="456"/>
                </a:lnTo>
                <a:lnTo>
                  <a:pt x="2999" y="379"/>
                </a:lnTo>
                <a:lnTo>
                  <a:pt x="3047" y="320"/>
                </a:lnTo>
                <a:lnTo>
                  <a:pt x="3115" y="253"/>
                </a:lnTo>
                <a:lnTo>
                  <a:pt x="3173" y="185"/>
                </a:lnTo>
                <a:lnTo>
                  <a:pt x="3241" y="146"/>
                </a:lnTo>
                <a:lnTo>
                  <a:pt x="3319" y="97"/>
                </a:lnTo>
                <a:lnTo>
                  <a:pt x="3387" y="59"/>
                </a:lnTo>
                <a:lnTo>
                  <a:pt x="3474" y="29"/>
                </a:lnTo>
                <a:lnTo>
                  <a:pt x="3542" y="10"/>
                </a:lnTo>
                <a:lnTo>
                  <a:pt x="3639" y="0"/>
                </a:lnTo>
                <a:lnTo>
                  <a:pt x="3717" y="0"/>
                </a:lnTo>
                <a:lnTo>
                  <a:pt x="3814" y="0"/>
                </a:lnTo>
                <a:lnTo>
                  <a:pt x="3891" y="10"/>
                </a:lnTo>
                <a:lnTo>
                  <a:pt x="3978" y="29"/>
                </a:lnTo>
                <a:lnTo>
                  <a:pt x="4046" y="59"/>
                </a:lnTo>
                <a:lnTo>
                  <a:pt x="4124" y="97"/>
                </a:lnTo>
                <a:lnTo>
                  <a:pt x="4192" y="146"/>
                </a:lnTo>
                <a:lnTo>
                  <a:pt x="4260" y="185"/>
                </a:lnTo>
                <a:close/>
                <a:moveTo>
                  <a:pt x="6947" y="1805"/>
                </a:moveTo>
                <a:lnTo>
                  <a:pt x="6937" y="1902"/>
                </a:lnTo>
                <a:lnTo>
                  <a:pt x="6928" y="2009"/>
                </a:lnTo>
                <a:lnTo>
                  <a:pt x="6899" y="2106"/>
                </a:lnTo>
                <a:lnTo>
                  <a:pt x="6869" y="2193"/>
                </a:lnTo>
                <a:lnTo>
                  <a:pt x="6831" y="2280"/>
                </a:lnTo>
                <a:lnTo>
                  <a:pt x="6782" y="2358"/>
                </a:lnTo>
                <a:lnTo>
                  <a:pt x="6714" y="2445"/>
                </a:lnTo>
                <a:lnTo>
                  <a:pt x="6656" y="2513"/>
                </a:lnTo>
                <a:lnTo>
                  <a:pt x="6569" y="2591"/>
                </a:lnTo>
                <a:lnTo>
                  <a:pt x="6491" y="2659"/>
                </a:lnTo>
                <a:lnTo>
                  <a:pt x="6413" y="2697"/>
                </a:lnTo>
                <a:lnTo>
                  <a:pt x="6326" y="2746"/>
                </a:lnTo>
                <a:lnTo>
                  <a:pt x="6239" y="2775"/>
                </a:lnTo>
                <a:lnTo>
                  <a:pt x="6142" y="2804"/>
                </a:lnTo>
                <a:lnTo>
                  <a:pt x="6045" y="2814"/>
                </a:lnTo>
                <a:lnTo>
                  <a:pt x="5948" y="2823"/>
                </a:lnTo>
                <a:lnTo>
                  <a:pt x="5841" y="2814"/>
                </a:lnTo>
                <a:lnTo>
                  <a:pt x="5744" y="2804"/>
                </a:lnTo>
                <a:lnTo>
                  <a:pt x="5657" y="2775"/>
                </a:lnTo>
                <a:lnTo>
                  <a:pt x="5560" y="2746"/>
                </a:lnTo>
                <a:lnTo>
                  <a:pt x="5472" y="2697"/>
                </a:lnTo>
                <a:lnTo>
                  <a:pt x="5385" y="2659"/>
                </a:lnTo>
                <a:lnTo>
                  <a:pt x="5317" y="2591"/>
                </a:lnTo>
                <a:lnTo>
                  <a:pt x="5230" y="2513"/>
                </a:lnTo>
                <a:lnTo>
                  <a:pt x="5162" y="2445"/>
                </a:lnTo>
                <a:lnTo>
                  <a:pt x="5104" y="2358"/>
                </a:lnTo>
                <a:lnTo>
                  <a:pt x="5055" y="2280"/>
                </a:lnTo>
                <a:lnTo>
                  <a:pt x="5016" y="2193"/>
                </a:lnTo>
                <a:lnTo>
                  <a:pt x="4987" y="2106"/>
                </a:lnTo>
                <a:lnTo>
                  <a:pt x="4968" y="2009"/>
                </a:lnTo>
                <a:lnTo>
                  <a:pt x="4949" y="1902"/>
                </a:lnTo>
                <a:lnTo>
                  <a:pt x="4949" y="1805"/>
                </a:lnTo>
                <a:lnTo>
                  <a:pt x="4949" y="1698"/>
                </a:lnTo>
                <a:lnTo>
                  <a:pt x="4968" y="1601"/>
                </a:lnTo>
                <a:lnTo>
                  <a:pt x="4987" y="1514"/>
                </a:lnTo>
                <a:lnTo>
                  <a:pt x="5016" y="1417"/>
                </a:lnTo>
                <a:lnTo>
                  <a:pt x="5055" y="1329"/>
                </a:lnTo>
                <a:lnTo>
                  <a:pt x="5104" y="1242"/>
                </a:lnTo>
                <a:lnTo>
                  <a:pt x="5162" y="1164"/>
                </a:lnTo>
                <a:lnTo>
                  <a:pt x="5230" y="1087"/>
                </a:lnTo>
                <a:lnTo>
                  <a:pt x="5317" y="1009"/>
                </a:lnTo>
                <a:lnTo>
                  <a:pt x="5385" y="951"/>
                </a:lnTo>
                <a:lnTo>
                  <a:pt x="5472" y="903"/>
                </a:lnTo>
                <a:lnTo>
                  <a:pt x="5560" y="854"/>
                </a:lnTo>
                <a:lnTo>
                  <a:pt x="5657" y="835"/>
                </a:lnTo>
                <a:lnTo>
                  <a:pt x="5744" y="806"/>
                </a:lnTo>
                <a:lnTo>
                  <a:pt x="5841" y="796"/>
                </a:lnTo>
                <a:lnTo>
                  <a:pt x="5948" y="786"/>
                </a:lnTo>
                <a:lnTo>
                  <a:pt x="6045" y="796"/>
                </a:lnTo>
                <a:lnTo>
                  <a:pt x="6142" y="806"/>
                </a:lnTo>
                <a:lnTo>
                  <a:pt x="6239" y="835"/>
                </a:lnTo>
                <a:lnTo>
                  <a:pt x="6326" y="854"/>
                </a:lnTo>
                <a:lnTo>
                  <a:pt x="6413" y="903"/>
                </a:lnTo>
                <a:lnTo>
                  <a:pt x="6491" y="951"/>
                </a:lnTo>
                <a:lnTo>
                  <a:pt x="6569" y="1009"/>
                </a:lnTo>
                <a:lnTo>
                  <a:pt x="6656" y="1087"/>
                </a:lnTo>
                <a:lnTo>
                  <a:pt x="6714" y="1164"/>
                </a:lnTo>
                <a:lnTo>
                  <a:pt x="6782" y="1242"/>
                </a:lnTo>
                <a:lnTo>
                  <a:pt x="6831" y="1329"/>
                </a:lnTo>
                <a:lnTo>
                  <a:pt x="6869" y="1417"/>
                </a:lnTo>
                <a:lnTo>
                  <a:pt x="6899" y="1514"/>
                </a:lnTo>
                <a:lnTo>
                  <a:pt x="6928" y="1601"/>
                </a:lnTo>
                <a:lnTo>
                  <a:pt x="6937" y="16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1418149" y="1723598"/>
            <a:ext cx="612298" cy="621804"/>
          </a:xfrm>
          <a:custGeom>
            <a:pathLst>
              <a:path extrusionOk="0" h="6355" w="6258">
                <a:moveTo>
                  <a:pt x="6151" y="107"/>
                </a:moveTo>
                <a:lnTo>
                  <a:pt x="6199" y="175"/>
                </a:lnTo>
                <a:lnTo>
                  <a:pt x="6228" y="243"/>
                </a:lnTo>
                <a:lnTo>
                  <a:pt x="6248" y="320"/>
                </a:lnTo>
                <a:lnTo>
                  <a:pt x="6258" y="398"/>
                </a:lnTo>
                <a:lnTo>
                  <a:pt x="6258" y="485"/>
                </a:lnTo>
                <a:lnTo>
                  <a:pt x="6248" y="582"/>
                </a:lnTo>
                <a:lnTo>
                  <a:pt x="6238" y="679"/>
                </a:lnTo>
                <a:lnTo>
                  <a:pt x="6209" y="776"/>
                </a:lnTo>
                <a:lnTo>
                  <a:pt x="6161" y="893"/>
                </a:lnTo>
                <a:lnTo>
                  <a:pt x="6122" y="999"/>
                </a:lnTo>
                <a:lnTo>
                  <a:pt x="6015" y="1193"/>
                </a:lnTo>
                <a:lnTo>
                  <a:pt x="5879" y="1387"/>
                </a:lnTo>
                <a:lnTo>
                  <a:pt x="5724" y="1572"/>
                </a:lnTo>
                <a:lnTo>
                  <a:pt x="5006" y="2290"/>
                </a:lnTo>
                <a:lnTo>
                  <a:pt x="5724" y="5452"/>
                </a:lnTo>
                <a:lnTo>
                  <a:pt x="5724" y="5491"/>
                </a:lnTo>
                <a:lnTo>
                  <a:pt x="5714" y="5540"/>
                </a:lnTo>
                <a:lnTo>
                  <a:pt x="5695" y="5569"/>
                </a:lnTo>
                <a:lnTo>
                  <a:pt x="5666" y="5598"/>
                </a:lnTo>
                <a:lnTo>
                  <a:pt x="5084" y="6044"/>
                </a:lnTo>
                <a:lnTo>
                  <a:pt x="5064" y="6064"/>
                </a:lnTo>
                <a:lnTo>
                  <a:pt x="5006" y="6064"/>
                </a:lnTo>
                <a:lnTo>
                  <a:pt x="4977" y="6064"/>
                </a:lnTo>
                <a:lnTo>
                  <a:pt x="4938" y="6054"/>
                </a:lnTo>
                <a:lnTo>
                  <a:pt x="4919" y="6034"/>
                </a:lnTo>
                <a:lnTo>
                  <a:pt x="4899" y="6015"/>
                </a:lnTo>
                <a:lnTo>
                  <a:pt x="4890" y="5986"/>
                </a:lnTo>
                <a:lnTo>
                  <a:pt x="3638" y="3687"/>
                </a:lnTo>
                <a:lnTo>
                  <a:pt x="2474" y="4861"/>
                </a:lnTo>
                <a:lnTo>
                  <a:pt x="2717" y="5734"/>
                </a:lnTo>
                <a:lnTo>
                  <a:pt x="2726" y="5772"/>
                </a:lnTo>
                <a:lnTo>
                  <a:pt x="2717" y="5811"/>
                </a:lnTo>
                <a:lnTo>
                  <a:pt x="2707" y="5850"/>
                </a:lnTo>
                <a:lnTo>
                  <a:pt x="2678" y="5879"/>
                </a:lnTo>
                <a:lnTo>
                  <a:pt x="2251" y="6316"/>
                </a:lnTo>
                <a:lnTo>
                  <a:pt x="2231" y="6335"/>
                </a:lnTo>
                <a:lnTo>
                  <a:pt x="2212" y="6345"/>
                </a:lnTo>
                <a:lnTo>
                  <a:pt x="2144" y="6355"/>
                </a:lnTo>
                <a:lnTo>
                  <a:pt x="2134" y="6355"/>
                </a:lnTo>
                <a:lnTo>
                  <a:pt x="2105" y="6355"/>
                </a:lnTo>
                <a:lnTo>
                  <a:pt x="2086" y="6335"/>
                </a:lnTo>
                <a:lnTo>
                  <a:pt x="2037" y="6296"/>
                </a:lnTo>
                <a:lnTo>
                  <a:pt x="1184" y="5152"/>
                </a:lnTo>
                <a:lnTo>
                  <a:pt x="68" y="4298"/>
                </a:lnTo>
                <a:lnTo>
                  <a:pt x="20" y="4249"/>
                </a:lnTo>
                <a:lnTo>
                  <a:pt x="10" y="4230"/>
                </a:lnTo>
                <a:lnTo>
                  <a:pt x="0" y="4191"/>
                </a:lnTo>
                <a:lnTo>
                  <a:pt x="0" y="4162"/>
                </a:lnTo>
                <a:lnTo>
                  <a:pt x="10" y="4133"/>
                </a:lnTo>
                <a:lnTo>
                  <a:pt x="29" y="4104"/>
                </a:lnTo>
                <a:lnTo>
                  <a:pt x="49" y="4075"/>
                </a:lnTo>
                <a:lnTo>
                  <a:pt x="466" y="3638"/>
                </a:lnTo>
                <a:lnTo>
                  <a:pt x="514" y="3599"/>
                </a:lnTo>
                <a:lnTo>
                  <a:pt x="582" y="3590"/>
                </a:lnTo>
                <a:lnTo>
                  <a:pt x="592" y="3590"/>
                </a:lnTo>
                <a:lnTo>
                  <a:pt x="611" y="3599"/>
                </a:lnTo>
                <a:lnTo>
                  <a:pt x="1475" y="3842"/>
                </a:lnTo>
                <a:lnTo>
                  <a:pt x="2629" y="2668"/>
                </a:lnTo>
                <a:lnTo>
                  <a:pt x="369" y="1407"/>
                </a:lnTo>
                <a:lnTo>
                  <a:pt x="340" y="1387"/>
                </a:lnTo>
                <a:lnTo>
                  <a:pt x="311" y="1358"/>
                </a:lnTo>
                <a:lnTo>
                  <a:pt x="291" y="1329"/>
                </a:lnTo>
                <a:lnTo>
                  <a:pt x="281" y="1290"/>
                </a:lnTo>
                <a:lnTo>
                  <a:pt x="281" y="1252"/>
                </a:lnTo>
                <a:lnTo>
                  <a:pt x="291" y="1232"/>
                </a:lnTo>
                <a:lnTo>
                  <a:pt x="311" y="1193"/>
                </a:lnTo>
                <a:lnTo>
                  <a:pt x="330" y="1164"/>
                </a:lnTo>
                <a:lnTo>
                  <a:pt x="902" y="582"/>
                </a:lnTo>
                <a:lnTo>
                  <a:pt x="931" y="573"/>
                </a:lnTo>
                <a:lnTo>
                  <a:pt x="961" y="553"/>
                </a:lnTo>
                <a:lnTo>
                  <a:pt x="999" y="553"/>
                </a:lnTo>
                <a:lnTo>
                  <a:pt x="1038" y="553"/>
                </a:lnTo>
                <a:lnTo>
                  <a:pt x="4007" y="1271"/>
                </a:lnTo>
                <a:lnTo>
                  <a:pt x="4725" y="553"/>
                </a:lnTo>
                <a:lnTo>
                  <a:pt x="4899" y="388"/>
                </a:lnTo>
                <a:lnTo>
                  <a:pt x="5084" y="252"/>
                </a:lnTo>
                <a:lnTo>
                  <a:pt x="5278" y="146"/>
                </a:lnTo>
                <a:lnTo>
                  <a:pt x="5384" y="97"/>
                </a:lnTo>
                <a:lnTo>
                  <a:pt x="5491" y="58"/>
                </a:lnTo>
                <a:lnTo>
                  <a:pt x="5588" y="29"/>
                </a:lnTo>
                <a:lnTo>
                  <a:pt x="5695" y="10"/>
                </a:lnTo>
                <a:lnTo>
                  <a:pt x="5782" y="0"/>
                </a:lnTo>
                <a:lnTo>
                  <a:pt x="5869" y="0"/>
                </a:lnTo>
                <a:lnTo>
                  <a:pt x="5947" y="10"/>
                </a:lnTo>
                <a:lnTo>
                  <a:pt x="6025" y="39"/>
                </a:lnTo>
                <a:lnTo>
                  <a:pt x="6083" y="68"/>
                </a:lnTo>
                <a:lnTo>
                  <a:pt x="6151" y="107"/>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4293893" y="1643899"/>
            <a:ext cx="751694" cy="763496"/>
          </a:xfrm>
          <a:custGeom>
            <a:pathLst>
              <a:path extrusionOk="0" h="6967" w="6859">
                <a:moveTo>
                  <a:pt x="4007" y="1893"/>
                </a:moveTo>
                <a:lnTo>
                  <a:pt x="4007" y="3910"/>
                </a:lnTo>
                <a:lnTo>
                  <a:pt x="3997" y="3949"/>
                </a:lnTo>
                <a:lnTo>
                  <a:pt x="3997" y="3978"/>
                </a:lnTo>
                <a:lnTo>
                  <a:pt x="3958" y="4027"/>
                </a:lnTo>
                <a:lnTo>
                  <a:pt x="3910" y="4056"/>
                </a:lnTo>
                <a:lnTo>
                  <a:pt x="3861" y="4066"/>
                </a:lnTo>
                <a:lnTo>
                  <a:pt x="2425" y="4066"/>
                </a:lnTo>
                <a:lnTo>
                  <a:pt x="2377" y="4056"/>
                </a:lnTo>
                <a:lnTo>
                  <a:pt x="2328" y="4027"/>
                </a:lnTo>
                <a:lnTo>
                  <a:pt x="2290" y="3978"/>
                </a:lnTo>
                <a:lnTo>
                  <a:pt x="2290" y="3949"/>
                </a:lnTo>
                <a:lnTo>
                  <a:pt x="2280" y="3910"/>
                </a:lnTo>
                <a:lnTo>
                  <a:pt x="2280" y="3629"/>
                </a:lnTo>
                <a:lnTo>
                  <a:pt x="2290" y="3571"/>
                </a:lnTo>
                <a:lnTo>
                  <a:pt x="2328" y="3522"/>
                </a:lnTo>
                <a:lnTo>
                  <a:pt x="2377" y="3493"/>
                </a:lnTo>
                <a:lnTo>
                  <a:pt x="2425" y="3484"/>
                </a:lnTo>
                <a:lnTo>
                  <a:pt x="3425" y="3484"/>
                </a:lnTo>
                <a:lnTo>
                  <a:pt x="3425" y="1893"/>
                </a:lnTo>
                <a:lnTo>
                  <a:pt x="3434" y="1825"/>
                </a:lnTo>
                <a:lnTo>
                  <a:pt x="3463" y="1776"/>
                </a:lnTo>
                <a:lnTo>
                  <a:pt x="3512" y="1747"/>
                </a:lnTo>
                <a:lnTo>
                  <a:pt x="3570" y="1747"/>
                </a:lnTo>
                <a:lnTo>
                  <a:pt x="3861" y="1747"/>
                </a:lnTo>
                <a:lnTo>
                  <a:pt x="3910" y="1747"/>
                </a:lnTo>
                <a:lnTo>
                  <a:pt x="3958" y="1776"/>
                </a:lnTo>
                <a:lnTo>
                  <a:pt x="3997" y="1825"/>
                </a:lnTo>
                <a:close/>
                <a:moveTo>
                  <a:pt x="5540" y="4725"/>
                </a:moveTo>
                <a:lnTo>
                  <a:pt x="5607" y="4580"/>
                </a:lnTo>
                <a:lnTo>
                  <a:pt x="5675" y="4425"/>
                </a:lnTo>
                <a:lnTo>
                  <a:pt x="5724" y="4279"/>
                </a:lnTo>
                <a:lnTo>
                  <a:pt x="5772" y="4124"/>
                </a:lnTo>
                <a:lnTo>
                  <a:pt x="5811" y="3969"/>
                </a:lnTo>
                <a:lnTo>
                  <a:pt x="5840" y="3813"/>
                </a:lnTo>
                <a:lnTo>
                  <a:pt x="5860" y="3648"/>
                </a:lnTo>
                <a:lnTo>
                  <a:pt x="5860" y="3484"/>
                </a:lnTo>
                <a:lnTo>
                  <a:pt x="5860" y="3319"/>
                </a:lnTo>
                <a:lnTo>
                  <a:pt x="5840" y="3154"/>
                </a:lnTo>
                <a:lnTo>
                  <a:pt x="5811" y="2998"/>
                </a:lnTo>
                <a:lnTo>
                  <a:pt x="5772" y="2843"/>
                </a:lnTo>
                <a:lnTo>
                  <a:pt x="5724" y="2688"/>
                </a:lnTo>
                <a:lnTo>
                  <a:pt x="5675" y="2543"/>
                </a:lnTo>
                <a:lnTo>
                  <a:pt x="5607" y="2387"/>
                </a:lnTo>
                <a:lnTo>
                  <a:pt x="5540" y="2251"/>
                </a:lnTo>
                <a:lnTo>
                  <a:pt x="5443" y="2106"/>
                </a:lnTo>
                <a:lnTo>
                  <a:pt x="5355" y="1980"/>
                </a:lnTo>
                <a:lnTo>
                  <a:pt x="5248" y="1854"/>
                </a:lnTo>
                <a:lnTo>
                  <a:pt x="5151" y="1737"/>
                </a:lnTo>
                <a:lnTo>
                  <a:pt x="5035" y="1621"/>
                </a:lnTo>
                <a:lnTo>
                  <a:pt x="4909" y="1524"/>
                </a:lnTo>
                <a:lnTo>
                  <a:pt x="4783" y="1427"/>
                </a:lnTo>
                <a:lnTo>
                  <a:pt x="4647" y="1349"/>
                </a:lnTo>
                <a:lnTo>
                  <a:pt x="4511" y="1262"/>
                </a:lnTo>
                <a:lnTo>
                  <a:pt x="4366" y="1204"/>
                </a:lnTo>
                <a:lnTo>
                  <a:pt x="4220" y="1146"/>
                </a:lnTo>
                <a:lnTo>
                  <a:pt x="4065" y="1097"/>
                </a:lnTo>
                <a:lnTo>
                  <a:pt x="3910" y="1068"/>
                </a:lnTo>
                <a:lnTo>
                  <a:pt x="3754" y="1039"/>
                </a:lnTo>
                <a:lnTo>
                  <a:pt x="3590" y="1019"/>
                </a:lnTo>
                <a:lnTo>
                  <a:pt x="3425" y="1019"/>
                </a:lnTo>
                <a:lnTo>
                  <a:pt x="3260" y="1019"/>
                </a:lnTo>
                <a:lnTo>
                  <a:pt x="3104" y="1039"/>
                </a:lnTo>
                <a:lnTo>
                  <a:pt x="2949" y="1068"/>
                </a:lnTo>
                <a:lnTo>
                  <a:pt x="2794" y="1097"/>
                </a:lnTo>
                <a:lnTo>
                  <a:pt x="2639" y="1146"/>
                </a:lnTo>
                <a:lnTo>
                  <a:pt x="2493" y="1204"/>
                </a:lnTo>
                <a:lnTo>
                  <a:pt x="2357" y="1262"/>
                </a:lnTo>
                <a:lnTo>
                  <a:pt x="2212" y="1349"/>
                </a:lnTo>
                <a:lnTo>
                  <a:pt x="2066" y="1427"/>
                </a:lnTo>
                <a:lnTo>
                  <a:pt x="1940" y="1524"/>
                </a:lnTo>
                <a:lnTo>
                  <a:pt x="1824" y="1621"/>
                </a:lnTo>
                <a:lnTo>
                  <a:pt x="1707" y="1737"/>
                </a:lnTo>
                <a:lnTo>
                  <a:pt x="1601" y="1854"/>
                </a:lnTo>
                <a:lnTo>
                  <a:pt x="1504" y="1980"/>
                </a:lnTo>
                <a:lnTo>
                  <a:pt x="1407" y="2106"/>
                </a:lnTo>
                <a:lnTo>
                  <a:pt x="1329" y="2251"/>
                </a:lnTo>
                <a:lnTo>
                  <a:pt x="1242" y="2387"/>
                </a:lnTo>
                <a:lnTo>
                  <a:pt x="1184" y="2543"/>
                </a:lnTo>
                <a:lnTo>
                  <a:pt x="1125" y="2688"/>
                </a:lnTo>
                <a:lnTo>
                  <a:pt x="1077" y="2843"/>
                </a:lnTo>
                <a:lnTo>
                  <a:pt x="1048" y="2998"/>
                </a:lnTo>
                <a:lnTo>
                  <a:pt x="1019" y="3154"/>
                </a:lnTo>
                <a:lnTo>
                  <a:pt x="999" y="3319"/>
                </a:lnTo>
                <a:lnTo>
                  <a:pt x="999" y="3484"/>
                </a:lnTo>
                <a:lnTo>
                  <a:pt x="999" y="3648"/>
                </a:lnTo>
                <a:lnTo>
                  <a:pt x="1019" y="3813"/>
                </a:lnTo>
                <a:lnTo>
                  <a:pt x="1048" y="3969"/>
                </a:lnTo>
                <a:lnTo>
                  <a:pt x="1077" y="4124"/>
                </a:lnTo>
                <a:lnTo>
                  <a:pt x="1125" y="4279"/>
                </a:lnTo>
                <a:lnTo>
                  <a:pt x="1184" y="4425"/>
                </a:lnTo>
                <a:lnTo>
                  <a:pt x="1242" y="4580"/>
                </a:lnTo>
                <a:lnTo>
                  <a:pt x="1329" y="4725"/>
                </a:lnTo>
                <a:lnTo>
                  <a:pt x="1407" y="4861"/>
                </a:lnTo>
                <a:lnTo>
                  <a:pt x="1504" y="4987"/>
                </a:lnTo>
                <a:lnTo>
                  <a:pt x="1601" y="5113"/>
                </a:lnTo>
                <a:lnTo>
                  <a:pt x="1707" y="5240"/>
                </a:lnTo>
                <a:lnTo>
                  <a:pt x="1824" y="5346"/>
                </a:lnTo>
                <a:lnTo>
                  <a:pt x="1940" y="5443"/>
                </a:lnTo>
                <a:lnTo>
                  <a:pt x="2066" y="5540"/>
                </a:lnTo>
                <a:lnTo>
                  <a:pt x="2212" y="5618"/>
                </a:lnTo>
                <a:lnTo>
                  <a:pt x="2357" y="5705"/>
                </a:lnTo>
                <a:lnTo>
                  <a:pt x="2493" y="5763"/>
                </a:lnTo>
                <a:lnTo>
                  <a:pt x="2639" y="5822"/>
                </a:lnTo>
                <a:lnTo>
                  <a:pt x="2794" y="5870"/>
                </a:lnTo>
                <a:lnTo>
                  <a:pt x="2949" y="5909"/>
                </a:lnTo>
                <a:lnTo>
                  <a:pt x="3104" y="5928"/>
                </a:lnTo>
                <a:lnTo>
                  <a:pt x="3260" y="5948"/>
                </a:lnTo>
                <a:lnTo>
                  <a:pt x="3425" y="5948"/>
                </a:lnTo>
                <a:lnTo>
                  <a:pt x="3590" y="5948"/>
                </a:lnTo>
                <a:lnTo>
                  <a:pt x="3754" y="5928"/>
                </a:lnTo>
                <a:lnTo>
                  <a:pt x="3910" y="5909"/>
                </a:lnTo>
                <a:lnTo>
                  <a:pt x="4065" y="5870"/>
                </a:lnTo>
                <a:lnTo>
                  <a:pt x="4220" y="5822"/>
                </a:lnTo>
                <a:lnTo>
                  <a:pt x="4366" y="5763"/>
                </a:lnTo>
                <a:lnTo>
                  <a:pt x="4511" y="5705"/>
                </a:lnTo>
                <a:lnTo>
                  <a:pt x="4647" y="5618"/>
                </a:lnTo>
                <a:lnTo>
                  <a:pt x="4783" y="5540"/>
                </a:lnTo>
                <a:lnTo>
                  <a:pt x="4909" y="5443"/>
                </a:lnTo>
                <a:lnTo>
                  <a:pt x="5035" y="5346"/>
                </a:lnTo>
                <a:lnTo>
                  <a:pt x="5151" y="5240"/>
                </a:lnTo>
                <a:lnTo>
                  <a:pt x="5248" y="5113"/>
                </a:lnTo>
                <a:lnTo>
                  <a:pt x="5355" y="4987"/>
                </a:lnTo>
                <a:lnTo>
                  <a:pt x="5443" y="4861"/>
                </a:lnTo>
                <a:close/>
                <a:moveTo>
                  <a:pt x="6393" y="1737"/>
                </a:moveTo>
                <a:lnTo>
                  <a:pt x="6510" y="1931"/>
                </a:lnTo>
                <a:lnTo>
                  <a:pt x="6597" y="2145"/>
                </a:lnTo>
                <a:lnTo>
                  <a:pt x="6684" y="2358"/>
                </a:lnTo>
                <a:lnTo>
                  <a:pt x="6743" y="2572"/>
                </a:lnTo>
                <a:lnTo>
                  <a:pt x="6791" y="2785"/>
                </a:lnTo>
                <a:lnTo>
                  <a:pt x="6830" y="3018"/>
                </a:lnTo>
                <a:lnTo>
                  <a:pt x="6849" y="3241"/>
                </a:lnTo>
                <a:lnTo>
                  <a:pt x="6859" y="3484"/>
                </a:lnTo>
                <a:lnTo>
                  <a:pt x="6849" y="3716"/>
                </a:lnTo>
                <a:lnTo>
                  <a:pt x="6830" y="3949"/>
                </a:lnTo>
                <a:lnTo>
                  <a:pt x="6791" y="4172"/>
                </a:lnTo>
                <a:lnTo>
                  <a:pt x="6743" y="4395"/>
                </a:lnTo>
                <a:lnTo>
                  <a:pt x="6684" y="4609"/>
                </a:lnTo>
                <a:lnTo>
                  <a:pt x="6597" y="4822"/>
                </a:lnTo>
                <a:lnTo>
                  <a:pt x="6510" y="5036"/>
                </a:lnTo>
                <a:lnTo>
                  <a:pt x="6393" y="5240"/>
                </a:lnTo>
                <a:lnTo>
                  <a:pt x="6277" y="5424"/>
                </a:lnTo>
                <a:lnTo>
                  <a:pt x="6151" y="5608"/>
                </a:lnTo>
                <a:lnTo>
                  <a:pt x="6015" y="5783"/>
                </a:lnTo>
                <a:lnTo>
                  <a:pt x="5860" y="5948"/>
                </a:lnTo>
                <a:lnTo>
                  <a:pt x="5695" y="6103"/>
                </a:lnTo>
                <a:lnTo>
                  <a:pt x="5530" y="6239"/>
                </a:lnTo>
                <a:lnTo>
                  <a:pt x="5346" y="6384"/>
                </a:lnTo>
                <a:lnTo>
                  <a:pt x="5151" y="6501"/>
                </a:lnTo>
                <a:lnTo>
                  <a:pt x="4948" y="6607"/>
                </a:lnTo>
                <a:lnTo>
                  <a:pt x="4744" y="6714"/>
                </a:lnTo>
                <a:lnTo>
                  <a:pt x="4540" y="6782"/>
                </a:lnTo>
                <a:lnTo>
                  <a:pt x="4327" y="6860"/>
                </a:lnTo>
                <a:lnTo>
                  <a:pt x="4104" y="6908"/>
                </a:lnTo>
                <a:lnTo>
                  <a:pt x="3881" y="6937"/>
                </a:lnTo>
                <a:lnTo>
                  <a:pt x="3657" y="6957"/>
                </a:lnTo>
                <a:lnTo>
                  <a:pt x="3425" y="6966"/>
                </a:lnTo>
                <a:lnTo>
                  <a:pt x="3202" y="6957"/>
                </a:lnTo>
                <a:lnTo>
                  <a:pt x="2969" y="6937"/>
                </a:lnTo>
                <a:lnTo>
                  <a:pt x="2746" y="6908"/>
                </a:lnTo>
                <a:lnTo>
                  <a:pt x="2532" y="6860"/>
                </a:lnTo>
                <a:lnTo>
                  <a:pt x="2319" y="6782"/>
                </a:lnTo>
                <a:lnTo>
                  <a:pt x="2105" y="6714"/>
                </a:lnTo>
                <a:lnTo>
                  <a:pt x="1902" y="6607"/>
                </a:lnTo>
                <a:lnTo>
                  <a:pt x="1707" y="6501"/>
                </a:lnTo>
                <a:lnTo>
                  <a:pt x="1513" y="6384"/>
                </a:lnTo>
                <a:lnTo>
                  <a:pt x="1329" y="6239"/>
                </a:lnTo>
                <a:lnTo>
                  <a:pt x="1164" y="6103"/>
                </a:lnTo>
                <a:lnTo>
                  <a:pt x="999" y="5948"/>
                </a:lnTo>
                <a:lnTo>
                  <a:pt x="854" y="5783"/>
                </a:lnTo>
                <a:lnTo>
                  <a:pt x="708" y="5608"/>
                </a:lnTo>
                <a:lnTo>
                  <a:pt x="572" y="5424"/>
                </a:lnTo>
                <a:lnTo>
                  <a:pt x="456" y="5240"/>
                </a:lnTo>
                <a:lnTo>
                  <a:pt x="349" y="5036"/>
                </a:lnTo>
                <a:lnTo>
                  <a:pt x="252" y="4822"/>
                </a:lnTo>
                <a:lnTo>
                  <a:pt x="175" y="4609"/>
                </a:lnTo>
                <a:lnTo>
                  <a:pt x="107" y="4395"/>
                </a:lnTo>
                <a:lnTo>
                  <a:pt x="58" y="4172"/>
                </a:lnTo>
                <a:lnTo>
                  <a:pt x="29" y="3949"/>
                </a:lnTo>
                <a:lnTo>
                  <a:pt x="10" y="3716"/>
                </a:lnTo>
                <a:lnTo>
                  <a:pt x="0" y="3484"/>
                </a:lnTo>
                <a:lnTo>
                  <a:pt x="10" y="3241"/>
                </a:lnTo>
                <a:lnTo>
                  <a:pt x="29" y="3018"/>
                </a:lnTo>
                <a:lnTo>
                  <a:pt x="58" y="2785"/>
                </a:lnTo>
                <a:lnTo>
                  <a:pt x="107" y="2572"/>
                </a:lnTo>
                <a:lnTo>
                  <a:pt x="175" y="2358"/>
                </a:lnTo>
                <a:lnTo>
                  <a:pt x="252" y="2145"/>
                </a:lnTo>
                <a:lnTo>
                  <a:pt x="349" y="1931"/>
                </a:lnTo>
                <a:lnTo>
                  <a:pt x="456" y="1737"/>
                </a:lnTo>
                <a:lnTo>
                  <a:pt x="572" y="1543"/>
                </a:lnTo>
                <a:lnTo>
                  <a:pt x="708" y="1359"/>
                </a:lnTo>
                <a:lnTo>
                  <a:pt x="854" y="1184"/>
                </a:lnTo>
                <a:lnTo>
                  <a:pt x="999" y="1019"/>
                </a:lnTo>
                <a:lnTo>
                  <a:pt x="1164" y="864"/>
                </a:lnTo>
                <a:lnTo>
                  <a:pt x="1329" y="728"/>
                </a:lnTo>
                <a:lnTo>
                  <a:pt x="1513" y="583"/>
                </a:lnTo>
                <a:lnTo>
                  <a:pt x="1707" y="466"/>
                </a:lnTo>
                <a:lnTo>
                  <a:pt x="1902" y="360"/>
                </a:lnTo>
                <a:lnTo>
                  <a:pt x="2105" y="253"/>
                </a:lnTo>
                <a:lnTo>
                  <a:pt x="2319" y="185"/>
                </a:lnTo>
                <a:lnTo>
                  <a:pt x="2532" y="117"/>
                </a:lnTo>
                <a:lnTo>
                  <a:pt x="2746" y="69"/>
                </a:lnTo>
                <a:lnTo>
                  <a:pt x="2969" y="30"/>
                </a:lnTo>
                <a:lnTo>
                  <a:pt x="3202" y="10"/>
                </a:lnTo>
                <a:lnTo>
                  <a:pt x="3425" y="1"/>
                </a:lnTo>
                <a:lnTo>
                  <a:pt x="3657" y="10"/>
                </a:lnTo>
                <a:lnTo>
                  <a:pt x="3881" y="30"/>
                </a:lnTo>
                <a:lnTo>
                  <a:pt x="4104" y="69"/>
                </a:lnTo>
                <a:lnTo>
                  <a:pt x="4327" y="117"/>
                </a:lnTo>
                <a:lnTo>
                  <a:pt x="4540" y="185"/>
                </a:lnTo>
                <a:lnTo>
                  <a:pt x="4744" y="253"/>
                </a:lnTo>
                <a:lnTo>
                  <a:pt x="4948" y="360"/>
                </a:lnTo>
                <a:lnTo>
                  <a:pt x="5151" y="466"/>
                </a:lnTo>
                <a:lnTo>
                  <a:pt x="5346" y="583"/>
                </a:lnTo>
                <a:lnTo>
                  <a:pt x="5530" y="728"/>
                </a:lnTo>
                <a:lnTo>
                  <a:pt x="5695" y="864"/>
                </a:lnTo>
                <a:lnTo>
                  <a:pt x="5860" y="1019"/>
                </a:lnTo>
                <a:lnTo>
                  <a:pt x="6015" y="1184"/>
                </a:lnTo>
                <a:lnTo>
                  <a:pt x="6151" y="1359"/>
                </a:lnTo>
                <a:lnTo>
                  <a:pt x="6277" y="1543"/>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2965388" y="4205120"/>
            <a:ext cx="612294" cy="679357"/>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7046174" y="1694826"/>
            <a:ext cx="891972" cy="679357"/>
          </a:xfrm>
          <a:custGeom>
            <a:pathLst>
              <a:path extrusionOk="0" h="6976" w="9159">
                <a:moveTo>
                  <a:pt x="2862" y="3483"/>
                </a:moveTo>
                <a:lnTo>
                  <a:pt x="2862" y="5811"/>
                </a:lnTo>
                <a:lnTo>
                  <a:pt x="1717" y="5811"/>
                </a:lnTo>
                <a:lnTo>
                  <a:pt x="1717" y="3483"/>
                </a:lnTo>
                <a:close/>
                <a:moveTo>
                  <a:pt x="4579" y="1165"/>
                </a:moveTo>
                <a:lnTo>
                  <a:pt x="4579" y="5811"/>
                </a:lnTo>
                <a:lnTo>
                  <a:pt x="3444" y="5811"/>
                </a:lnTo>
                <a:lnTo>
                  <a:pt x="3444" y="1165"/>
                </a:lnTo>
                <a:close/>
                <a:moveTo>
                  <a:pt x="9158" y="6394"/>
                </a:moveTo>
                <a:lnTo>
                  <a:pt x="9158" y="6976"/>
                </a:lnTo>
                <a:lnTo>
                  <a:pt x="0" y="6976"/>
                </a:lnTo>
                <a:lnTo>
                  <a:pt x="0" y="0"/>
                </a:lnTo>
                <a:lnTo>
                  <a:pt x="582" y="0"/>
                </a:lnTo>
                <a:lnTo>
                  <a:pt x="582" y="6394"/>
                </a:lnTo>
                <a:close/>
                <a:moveTo>
                  <a:pt x="6296" y="2329"/>
                </a:moveTo>
                <a:lnTo>
                  <a:pt x="6296" y="5811"/>
                </a:lnTo>
                <a:lnTo>
                  <a:pt x="5152" y="5811"/>
                </a:lnTo>
                <a:lnTo>
                  <a:pt x="5152" y="2329"/>
                </a:lnTo>
                <a:close/>
                <a:moveTo>
                  <a:pt x="8014" y="592"/>
                </a:moveTo>
                <a:lnTo>
                  <a:pt x="8014" y="5811"/>
                </a:lnTo>
                <a:lnTo>
                  <a:pt x="6869" y="5811"/>
                </a:lnTo>
                <a:lnTo>
                  <a:pt x="6869" y="592"/>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7" name="Shape 87"/>
          <p:cNvSpPr txBox="1"/>
          <p:nvPr/>
        </p:nvSpPr>
        <p:spPr>
          <a:xfrm>
            <a:off x="13400" y="2788293"/>
            <a:ext cx="3421800" cy="633900"/>
          </a:xfrm>
          <a:prstGeom prst="rect">
            <a:avLst/>
          </a:prstGeom>
          <a:noFill/>
          <a:ln>
            <a:noFill/>
          </a:ln>
        </p:spPr>
        <p:txBody>
          <a:bodyPr anchorCtr="0" anchor="t" bIns="91425" lIns="91425" rIns="91425" tIns="91425">
            <a:noAutofit/>
          </a:bodyPr>
          <a:lstStyle/>
          <a:p>
            <a:pPr lvl="0" algn="ctr">
              <a:spcBef>
                <a:spcPts val="0"/>
              </a:spcBef>
              <a:buNone/>
            </a:pPr>
            <a:r>
              <a:rPr lang="en" sz="1800">
                <a:latin typeface="Varela"/>
                <a:ea typeface="Varela"/>
                <a:cs typeface="Varela"/>
                <a:sym typeface="Varela"/>
              </a:rPr>
              <a:t>Lack of Demand Data</a:t>
            </a:r>
          </a:p>
        </p:txBody>
      </p:sp>
      <p:sp>
        <p:nvSpPr>
          <p:cNvPr id="88" name="Shape 88"/>
          <p:cNvSpPr txBox="1"/>
          <p:nvPr/>
        </p:nvSpPr>
        <p:spPr>
          <a:xfrm>
            <a:off x="3557462" y="2788293"/>
            <a:ext cx="2224500" cy="6339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Varela"/>
                <a:ea typeface="Varela"/>
                <a:cs typeface="Varela"/>
                <a:sym typeface="Varela"/>
              </a:rPr>
              <a:t>Annual Estimates</a:t>
            </a:r>
          </a:p>
        </p:txBody>
      </p:sp>
      <p:sp>
        <p:nvSpPr>
          <p:cNvPr id="89" name="Shape 89"/>
          <p:cNvSpPr txBox="1"/>
          <p:nvPr/>
        </p:nvSpPr>
        <p:spPr>
          <a:xfrm>
            <a:off x="6322812" y="2788293"/>
            <a:ext cx="2224500" cy="6339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Varela"/>
                <a:ea typeface="Varela"/>
                <a:cs typeface="Varela"/>
                <a:sym typeface="Varela"/>
              </a:rPr>
              <a:t>Weekly Forecasts</a:t>
            </a:r>
          </a:p>
        </p:txBody>
      </p:sp>
      <p:sp>
        <p:nvSpPr>
          <p:cNvPr id="90" name="Shape 90"/>
          <p:cNvSpPr txBox="1"/>
          <p:nvPr/>
        </p:nvSpPr>
        <p:spPr>
          <a:xfrm>
            <a:off x="1926337" y="5364275"/>
            <a:ext cx="2690400" cy="6339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Varela"/>
                <a:ea typeface="Varela"/>
                <a:cs typeface="Varela"/>
                <a:sym typeface="Varela"/>
              </a:rPr>
              <a:t>Bad User Experience</a:t>
            </a:r>
          </a:p>
        </p:txBody>
      </p:sp>
      <p:sp>
        <p:nvSpPr>
          <p:cNvPr id="91" name="Shape 91"/>
          <p:cNvSpPr txBox="1"/>
          <p:nvPr/>
        </p:nvSpPr>
        <p:spPr>
          <a:xfrm>
            <a:off x="5022050" y="5364275"/>
            <a:ext cx="2224500" cy="6339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Varela"/>
                <a:ea typeface="Varela"/>
                <a:cs typeface="Varela"/>
                <a:sym typeface="Varela"/>
              </a:rPr>
              <a:t>Data Aggregation</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pic>
        <p:nvPicPr>
          <p:cNvPr id="509" name="Shape 509"/>
          <p:cNvPicPr preferRelativeResize="0"/>
          <p:nvPr/>
        </p:nvPicPr>
        <p:blipFill rotWithShape="1">
          <a:blip r:embed="rId3">
            <a:alphaModFix/>
          </a:blip>
          <a:srcRect b="64239" l="0" r="0" t="0"/>
          <a:stretch/>
        </p:blipFill>
        <p:spPr>
          <a:xfrm>
            <a:off x="703100" y="916399"/>
            <a:ext cx="7737801" cy="5106921"/>
          </a:xfrm>
          <a:prstGeom prst="rect">
            <a:avLst/>
          </a:prstGeom>
          <a:noFill/>
          <a:ln>
            <a:noFill/>
          </a:ln>
        </p:spPr>
      </p:pic>
      <p:sp>
        <p:nvSpPr>
          <p:cNvPr id="510" name="Shape 510"/>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View Personnel Profile</a:t>
            </a:r>
          </a:p>
        </p:txBody>
      </p:sp>
      <p:sp>
        <p:nvSpPr>
          <p:cNvPr id="511" name="Shape 511"/>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12" name="Shape 512"/>
          <p:cNvPicPr preferRelativeResize="0"/>
          <p:nvPr/>
        </p:nvPicPr>
        <p:blipFill rotWithShape="1">
          <a:blip r:embed="rId3">
            <a:alphaModFix/>
          </a:blip>
          <a:srcRect b="1277" l="26314" r="2429" t="80569"/>
          <a:stretch/>
        </p:blipFill>
        <p:spPr>
          <a:xfrm>
            <a:off x="2737500" y="2966575"/>
            <a:ext cx="5469250" cy="2571174"/>
          </a:xfrm>
          <a:prstGeom prst="rect">
            <a:avLst/>
          </a:prstGeom>
          <a:noFill/>
          <a:ln>
            <a:noFill/>
          </a:ln>
        </p:spPr>
      </p:pic>
      <p:pic>
        <p:nvPicPr>
          <p:cNvPr id="513" name="Shape 513"/>
          <p:cNvPicPr preferRelativeResize="0"/>
          <p:nvPr/>
        </p:nvPicPr>
        <p:blipFill rotWithShape="1">
          <a:blip r:embed="rId3">
            <a:alphaModFix/>
          </a:blip>
          <a:srcRect b="21383" l="26029" r="2714" t="59526"/>
          <a:stretch/>
        </p:blipFill>
        <p:spPr>
          <a:xfrm>
            <a:off x="2713049" y="2966575"/>
            <a:ext cx="5469250" cy="2704016"/>
          </a:xfrm>
          <a:prstGeom prst="rect">
            <a:avLst/>
          </a:prstGeom>
          <a:noFill/>
          <a:ln>
            <a:noFill/>
          </a:ln>
        </p:spPr>
      </p:pic>
      <p:pic>
        <p:nvPicPr>
          <p:cNvPr id="514" name="Shape 514"/>
          <p:cNvPicPr preferRelativeResize="0"/>
          <p:nvPr/>
        </p:nvPicPr>
        <p:blipFill rotWithShape="1">
          <a:blip r:embed="rId3">
            <a:alphaModFix/>
          </a:blip>
          <a:srcRect b="41968" l="26029" r="2714" t="38942"/>
          <a:stretch/>
        </p:blipFill>
        <p:spPr>
          <a:xfrm>
            <a:off x="2743049" y="2966574"/>
            <a:ext cx="5469250" cy="2704022"/>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Shift Supervisor Launchpad</a:t>
            </a:r>
          </a:p>
        </p:txBody>
      </p:sp>
      <p:sp>
        <p:nvSpPr>
          <p:cNvPr id="520" name="Shape 52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21" name="Shape 521"/>
          <p:cNvPicPr preferRelativeResize="0"/>
          <p:nvPr/>
        </p:nvPicPr>
        <p:blipFill>
          <a:blip r:embed="rId3">
            <a:alphaModFix/>
          </a:blip>
          <a:stretch>
            <a:fillRect/>
          </a:stretch>
        </p:blipFill>
        <p:spPr>
          <a:xfrm>
            <a:off x="703100" y="880075"/>
            <a:ext cx="7737801" cy="509785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5" name="Shape 525"/>
        <p:cNvGrpSpPr/>
        <p:nvPr/>
      </p:nvGrpSpPr>
      <p:grpSpPr>
        <a:xfrm>
          <a:off x="0" y="0"/>
          <a:ext cx="0" cy="0"/>
          <a:chOff x="0" y="0"/>
          <a:chExt cx="0" cy="0"/>
        </a:xfrm>
      </p:grpSpPr>
      <p:pic>
        <p:nvPicPr>
          <p:cNvPr id="526" name="Shape 526"/>
          <p:cNvPicPr preferRelativeResize="0"/>
          <p:nvPr/>
        </p:nvPicPr>
        <p:blipFill rotWithShape="1">
          <a:blip r:embed="rId3">
            <a:alphaModFix/>
          </a:blip>
          <a:srcRect b="0" l="0" r="35880" t="0"/>
          <a:stretch/>
        </p:blipFill>
        <p:spPr>
          <a:xfrm>
            <a:off x="692700" y="920875"/>
            <a:ext cx="7723716" cy="5091224"/>
          </a:xfrm>
          <a:prstGeom prst="rect">
            <a:avLst/>
          </a:prstGeom>
          <a:noFill/>
          <a:ln>
            <a:noFill/>
          </a:ln>
        </p:spPr>
      </p:pic>
      <p:sp>
        <p:nvSpPr>
          <p:cNvPr id="527" name="Shape 527"/>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Retrieve Individual Schedule</a:t>
            </a:r>
          </a:p>
        </p:txBody>
      </p:sp>
      <p:sp>
        <p:nvSpPr>
          <p:cNvPr id="528" name="Shape 528"/>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29" name="Shape 529"/>
          <p:cNvSpPr/>
          <p:nvPr/>
        </p:nvSpPr>
        <p:spPr>
          <a:xfrm>
            <a:off x="692700" y="920837"/>
            <a:ext cx="7737900" cy="5091300"/>
          </a:xfrm>
          <a:prstGeom prst="rect">
            <a:avLst/>
          </a:prstGeom>
          <a:solidFill>
            <a:srgbClr val="000000">
              <a:alpha val="17690"/>
            </a:srgbClr>
          </a:solidFill>
          <a:ln>
            <a:noFill/>
          </a:ln>
        </p:spPr>
        <p:txBody>
          <a:bodyPr anchorCtr="0" anchor="ctr" bIns="91425" lIns="91425" rIns="91425" tIns="91425">
            <a:noAutofit/>
          </a:bodyPr>
          <a:lstStyle/>
          <a:p>
            <a:pPr lvl="0">
              <a:spcBef>
                <a:spcPts val="0"/>
              </a:spcBef>
              <a:buNone/>
            </a:pPr>
            <a:r>
              <a:t/>
            </a:r>
            <a:endParaRPr/>
          </a:p>
        </p:txBody>
      </p:sp>
      <p:pic>
        <p:nvPicPr>
          <p:cNvPr id="530" name="Shape 530"/>
          <p:cNvPicPr preferRelativeResize="0"/>
          <p:nvPr/>
        </p:nvPicPr>
        <p:blipFill rotWithShape="1">
          <a:blip r:embed="rId3">
            <a:alphaModFix/>
          </a:blip>
          <a:srcRect b="17383" l="73467" r="0" t="32332"/>
          <a:stretch/>
        </p:blipFill>
        <p:spPr>
          <a:xfrm>
            <a:off x="4229100" y="2571749"/>
            <a:ext cx="2426027" cy="1943099"/>
          </a:xfrm>
          <a:prstGeom prst="rect">
            <a:avLst/>
          </a:prstGeom>
          <a:noFill/>
          <a:ln cap="flat" cmpd="sng" w="9525">
            <a:solidFill>
              <a:schemeClr val="dk2"/>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Shift Supervisor Launchpad</a:t>
            </a:r>
          </a:p>
        </p:txBody>
      </p:sp>
      <p:sp>
        <p:nvSpPr>
          <p:cNvPr id="536" name="Shape 536"/>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37" name="Shape 537"/>
          <p:cNvPicPr preferRelativeResize="0"/>
          <p:nvPr/>
        </p:nvPicPr>
        <p:blipFill>
          <a:blip r:embed="rId3">
            <a:alphaModFix/>
          </a:blip>
          <a:stretch>
            <a:fillRect/>
          </a:stretch>
        </p:blipFill>
        <p:spPr>
          <a:xfrm>
            <a:off x="703100" y="880075"/>
            <a:ext cx="7737801" cy="50978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 name="Shape 541"/>
        <p:cNvGrpSpPr/>
        <p:nvPr/>
      </p:nvGrpSpPr>
      <p:grpSpPr>
        <a:xfrm>
          <a:off x="0" y="0"/>
          <a:ext cx="0" cy="0"/>
          <a:chOff x="0" y="0"/>
          <a:chExt cx="0" cy="0"/>
        </a:xfrm>
      </p:grpSpPr>
      <p:pic>
        <p:nvPicPr>
          <p:cNvPr id="542" name="Shape 542"/>
          <p:cNvPicPr preferRelativeResize="0"/>
          <p:nvPr/>
        </p:nvPicPr>
        <p:blipFill rotWithShape="1">
          <a:blip r:embed="rId3">
            <a:alphaModFix/>
          </a:blip>
          <a:srcRect b="0" l="0" r="24345" t="0"/>
          <a:stretch/>
        </p:blipFill>
        <p:spPr>
          <a:xfrm>
            <a:off x="692700" y="920875"/>
            <a:ext cx="7737799" cy="5091217"/>
          </a:xfrm>
          <a:prstGeom prst="rect">
            <a:avLst/>
          </a:prstGeom>
          <a:noFill/>
          <a:ln>
            <a:noFill/>
          </a:ln>
        </p:spPr>
      </p:pic>
      <p:sp>
        <p:nvSpPr>
          <p:cNvPr id="543" name="Shape 543"/>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Shift Planning Board</a:t>
            </a:r>
          </a:p>
        </p:txBody>
      </p:sp>
      <p:sp>
        <p:nvSpPr>
          <p:cNvPr id="544" name="Shape 544"/>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45" name="Shape 545"/>
          <p:cNvSpPr/>
          <p:nvPr/>
        </p:nvSpPr>
        <p:spPr>
          <a:xfrm>
            <a:off x="692700" y="920875"/>
            <a:ext cx="7737900" cy="5091300"/>
          </a:xfrm>
          <a:prstGeom prst="rect">
            <a:avLst/>
          </a:prstGeom>
          <a:solidFill>
            <a:srgbClr val="000000">
              <a:alpha val="17690"/>
            </a:srgbClr>
          </a:solidFill>
          <a:ln>
            <a:noFill/>
          </a:ln>
        </p:spPr>
        <p:txBody>
          <a:bodyPr anchorCtr="0" anchor="ctr" bIns="91425" lIns="91425" rIns="91425" tIns="91425">
            <a:noAutofit/>
          </a:bodyPr>
          <a:lstStyle/>
          <a:p>
            <a:pPr lvl="0">
              <a:spcBef>
                <a:spcPts val="0"/>
              </a:spcBef>
              <a:buNone/>
            </a:pPr>
            <a:r>
              <a:t/>
            </a:r>
            <a:endParaRPr/>
          </a:p>
        </p:txBody>
      </p:sp>
      <p:pic>
        <p:nvPicPr>
          <p:cNvPr id="546" name="Shape 546"/>
          <p:cNvPicPr preferRelativeResize="0"/>
          <p:nvPr/>
        </p:nvPicPr>
        <p:blipFill rotWithShape="1">
          <a:blip r:embed="rId3">
            <a:alphaModFix/>
          </a:blip>
          <a:srcRect b="46911" l="77322" r="707" t="22158"/>
          <a:stretch/>
        </p:blipFill>
        <p:spPr>
          <a:xfrm>
            <a:off x="3730725" y="2769875"/>
            <a:ext cx="2952076" cy="2068825"/>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Shift Supervisor Launchpad</a:t>
            </a:r>
          </a:p>
        </p:txBody>
      </p:sp>
      <p:sp>
        <p:nvSpPr>
          <p:cNvPr id="552" name="Shape 552"/>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53" name="Shape 553"/>
          <p:cNvPicPr preferRelativeResize="0"/>
          <p:nvPr/>
        </p:nvPicPr>
        <p:blipFill>
          <a:blip r:embed="rId3">
            <a:alphaModFix/>
          </a:blip>
          <a:stretch>
            <a:fillRect/>
          </a:stretch>
        </p:blipFill>
        <p:spPr>
          <a:xfrm>
            <a:off x="703100" y="880075"/>
            <a:ext cx="7737801" cy="509785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b="35346" l="0" r="23130" t="0"/>
          <a:stretch/>
        </p:blipFill>
        <p:spPr>
          <a:xfrm>
            <a:off x="703100" y="880074"/>
            <a:ext cx="7737798" cy="5073787"/>
          </a:xfrm>
          <a:prstGeom prst="rect">
            <a:avLst/>
          </a:prstGeom>
          <a:noFill/>
          <a:ln>
            <a:noFill/>
          </a:ln>
        </p:spPr>
      </p:pic>
      <p:sp>
        <p:nvSpPr>
          <p:cNvPr id="559" name="Shape 559"/>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Manage Maintenance Tasks</a:t>
            </a:r>
          </a:p>
        </p:txBody>
      </p:sp>
      <p:sp>
        <p:nvSpPr>
          <p:cNvPr id="560" name="Shape 56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61" name="Shape 561"/>
          <p:cNvSpPr/>
          <p:nvPr/>
        </p:nvSpPr>
        <p:spPr>
          <a:xfrm>
            <a:off x="692700" y="880074"/>
            <a:ext cx="7737900" cy="5073900"/>
          </a:xfrm>
          <a:prstGeom prst="rect">
            <a:avLst/>
          </a:prstGeom>
          <a:solidFill>
            <a:srgbClr val="000000">
              <a:alpha val="17690"/>
            </a:srgbClr>
          </a:solidFill>
          <a:ln>
            <a:noFill/>
          </a:ln>
        </p:spPr>
        <p:txBody>
          <a:bodyPr anchorCtr="0" anchor="ctr" bIns="91425" lIns="91425" rIns="91425" tIns="91425">
            <a:noAutofit/>
          </a:bodyPr>
          <a:lstStyle/>
          <a:p>
            <a:pPr lvl="0">
              <a:spcBef>
                <a:spcPts val="0"/>
              </a:spcBef>
              <a:buNone/>
            </a:pPr>
            <a:r>
              <a:t/>
            </a:r>
            <a:endParaRPr/>
          </a:p>
        </p:txBody>
      </p:sp>
      <p:pic>
        <p:nvPicPr>
          <p:cNvPr id="562" name="Shape 562"/>
          <p:cNvPicPr preferRelativeResize="0"/>
          <p:nvPr/>
        </p:nvPicPr>
        <p:blipFill rotWithShape="1">
          <a:blip r:embed="rId3">
            <a:alphaModFix/>
          </a:blip>
          <a:srcRect b="0" l="21334" r="23364" t="67184"/>
          <a:stretch/>
        </p:blipFill>
        <p:spPr>
          <a:xfrm>
            <a:off x="1778450" y="2141350"/>
            <a:ext cx="5566402" cy="2575300"/>
          </a:xfrm>
          <a:prstGeom prst="rect">
            <a:avLst/>
          </a:prstGeom>
          <a:noFill/>
          <a:ln cap="flat" cmpd="sng" w="9525">
            <a:solidFill>
              <a:srgbClr val="000000"/>
            </a:solidFill>
            <a:prstDash val="solid"/>
            <a:round/>
            <a:headEnd len="med" w="med" type="none"/>
            <a:tailEnd len="med" w="med" type="none"/>
          </a:ln>
        </p:spPr>
      </p:pic>
      <p:pic>
        <p:nvPicPr>
          <p:cNvPr id="563" name="Shape 563"/>
          <p:cNvPicPr preferRelativeResize="0"/>
          <p:nvPr/>
        </p:nvPicPr>
        <p:blipFill rotWithShape="1">
          <a:blip r:embed="rId3">
            <a:alphaModFix/>
          </a:blip>
          <a:srcRect b="3735" l="79909" r="0" t="70047"/>
          <a:stretch/>
        </p:blipFill>
        <p:spPr>
          <a:xfrm>
            <a:off x="3550525" y="2311525"/>
            <a:ext cx="2022251" cy="2057400"/>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idx="1" type="body"/>
          </p:nvPr>
        </p:nvSpPr>
        <p:spPr>
          <a:xfrm>
            <a:off x="2708625" y="1308025"/>
            <a:ext cx="6123600" cy="4555200"/>
          </a:xfrm>
          <a:prstGeom prst="rect">
            <a:avLst/>
          </a:prstGeom>
        </p:spPr>
        <p:txBody>
          <a:bodyPr anchorCtr="0" anchor="t" bIns="91425" lIns="91425" rIns="91425" tIns="91425">
            <a:noAutofit/>
          </a:bodyPr>
          <a:lstStyle/>
          <a:p>
            <a:pPr lvl="0" rtl="0">
              <a:spcBef>
                <a:spcPts val="0"/>
              </a:spcBef>
              <a:buNone/>
            </a:pPr>
            <a:r>
              <a:rPr lang="en">
                <a:solidFill>
                  <a:srgbClr val="000000"/>
                </a:solidFill>
              </a:rPr>
              <a:t>Role: Maintenance Manager</a:t>
            </a:r>
          </a:p>
          <a:p>
            <a:pPr lvl="0" rtl="0">
              <a:spcBef>
                <a:spcPts val="0"/>
              </a:spcBef>
              <a:buNone/>
            </a:pPr>
            <a:r>
              <a:rPr lang="en">
                <a:solidFill>
                  <a:srgbClr val="000000"/>
                </a:solidFill>
              </a:rPr>
              <a:t>Responsibilities:</a:t>
            </a:r>
          </a:p>
          <a:p>
            <a:pPr indent="-228600" lvl="0" marL="457200" rtl="0">
              <a:spcBef>
                <a:spcPts val="0"/>
              </a:spcBef>
              <a:buClr>
                <a:srgbClr val="000000"/>
              </a:buClr>
              <a:buChar char="-"/>
            </a:pPr>
            <a:r>
              <a:rPr lang="en">
                <a:solidFill>
                  <a:srgbClr val="000000"/>
                </a:solidFill>
              </a:rPr>
              <a:t>Control all maintenance at a squadron:</a:t>
            </a:r>
          </a:p>
          <a:p>
            <a:pPr indent="-228600" lvl="1" marL="914400" rtl="0">
              <a:spcBef>
                <a:spcPts val="0"/>
              </a:spcBef>
              <a:buClr>
                <a:srgbClr val="000000"/>
              </a:buClr>
              <a:buChar char="-"/>
            </a:pPr>
            <a:r>
              <a:rPr lang="en">
                <a:solidFill>
                  <a:srgbClr val="000000"/>
                </a:solidFill>
              </a:rPr>
              <a:t>15~20 aircraft</a:t>
            </a:r>
          </a:p>
          <a:p>
            <a:pPr indent="-228600" lvl="1" marL="914400" rtl="0">
              <a:spcBef>
                <a:spcPts val="0"/>
              </a:spcBef>
              <a:buClr>
                <a:srgbClr val="000000"/>
              </a:buClr>
              <a:buChar char="-"/>
            </a:pPr>
            <a:r>
              <a:rPr lang="en">
                <a:solidFill>
                  <a:srgbClr val="000000"/>
                </a:solidFill>
              </a:rPr>
              <a:t>250~300 technicians, supervisors, planners, etc.</a:t>
            </a:r>
          </a:p>
          <a:p>
            <a:pPr indent="-228600" lvl="0" marL="457200" rtl="0">
              <a:spcBef>
                <a:spcPts val="0"/>
              </a:spcBef>
              <a:buClr>
                <a:srgbClr val="000000"/>
              </a:buClr>
              <a:buChar char="-"/>
            </a:pPr>
            <a:r>
              <a:rPr lang="en">
                <a:solidFill>
                  <a:srgbClr val="000000"/>
                </a:solidFill>
              </a:rPr>
              <a:t>Supply aircraft to Operations group for missions</a:t>
            </a:r>
          </a:p>
          <a:p>
            <a:pPr lvl="0">
              <a:spcBef>
                <a:spcPts val="0"/>
              </a:spcBef>
              <a:buNone/>
            </a:pPr>
            <a:r>
              <a:rPr lang="en">
                <a:solidFill>
                  <a:srgbClr val="000000"/>
                </a:solidFill>
              </a:rPr>
              <a:t>Frustrations:</a:t>
            </a:r>
          </a:p>
          <a:p>
            <a:pPr indent="-228600" lvl="0" marL="457200" rtl="0">
              <a:spcBef>
                <a:spcPts val="0"/>
              </a:spcBef>
              <a:buClr>
                <a:srgbClr val="000000"/>
              </a:buClr>
              <a:buChar char="-"/>
            </a:pPr>
            <a:r>
              <a:rPr lang="en">
                <a:solidFill>
                  <a:srgbClr val="000000"/>
                </a:solidFill>
              </a:rPr>
              <a:t>Information he needs is scattered across several traditional SAP ERP modules:</a:t>
            </a:r>
          </a:p>
          <a:p>
            <a:pPr indent="-228600" lvl="1" marL="914400" rtl="0">
              <a:spcBef>
                <a:spcPts val="0"/>
              </a:spcBef>
              <a:buClr>
                <a:srgbClr val="000000"/>
              </a:buClr>
              <a:buChar char="-"/>
            </a:pPr>
            <a:r>
              <a:rPr lang="en">
                <a:solidFill>
                  <a:srgbClr val="000000"/>
                </a:solidFill>
              </a:rPr>
              <a:t>Flight Orders</a:t>
            </a:r>
          </a:p>
          <a:p>
            <a:pPr indent="-228600" lvl="1" marL="914400" rtl="0">
              <a:spcBef>
                <a:spcPts val="0"/>
              </a:spcBef>
              <a:buClr>
                <a:srgbClr val="000000"/>
              </a:buClr>
              <a:buChar char="-"/>
            </a:pPr>
            <a:r>
              <a:rPr lang="en">
                <a:solidFill>
                  <a:srgbClr val="000000"/>
                </a:solidFill>
              </a:rPr>
              <a:t>Maintenance Notifications / Orders</a:t>
            </a:r>
          </a:p>
          <a:p>
            <a:pPr indent="-228600" lvl="1" marL="914400" rtl="0">
              <a:spcBef>
                <a:spcPts val="0"/>
              </a:spcBef>
              <a:buClr>
                <a:srgbClr val="000000"/>
              </a:buClr>
              <a:buChar char="-"/>
            </a:pPr>
            <a:r>
              <a:rPr lang="en">
                <a:solidFill>
                  <a:srgbClr val="000000"/>
                </a:solidFill>
              </a:rPr>
              <a:t>Maintenance Order Capacity Requirements</a:t>
            </a:r>
          </a:p>
          <a:p>
            <a:pPr indent="-228600" lvl="1" marL="914400" rtl="0">
              <a:spcBef>
                <a:spcPts val="0"/>
              </a:spcBef>
              <a:buClr>
                <a:srgbClr val="000000"/>
              </a:buClr>
              <a:buChar char="-"/>
            </a:pPr>
            <a:r>
              <a:rPr lang="en">
                <a:solidFill>
                  <a:srgbClr val="000000"/>
                </a:solidFill>
              </a:rPr>
              <a:t>Work Center / Capacities Available</a:t>
            </a:r>
          </a:p>
          <a:p>
            <a:pPr lvl="0" rtl="0">
              <a:spcBef>
                <a:spcPts val="0"/>
              </a:spcBef>
              <a:buNone/>
            </a:pPr>
            <a:r>
              <a:t/>
            </a:r>
            <a:endParaRPr>
              <a:solidFill>
                <a:srgbClr val="000000"/>
              </a:solidFill>
            </a:endParaRPr>
          </a:p>
        </p:txBody>
      </p:sp>
      <p:sp>
        <p:nvSpPr>
          <p:cNvPr id="569" name="Shape 569"/>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70" name="Shape 570"/>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solidFill>
                  <a:schemeClr val="dk1"/>
                </a:solidFill>
              </a:rPr>
              <a:t>Persona: Gary</a:t>
            </a:r>
          </a:p>
        </p:txBody>
      </p:sp>
      <p:sp>
        <p:nvSpPr>
          <p:cNvPr id="571" name="Shape 571"/>
          <p:cNvSpPr/>
          <p:nvPr/>
        </p:nvSpPr>
        <p:spPr>
          <a:xfrm>
            <a:off x="691506" y="2043887"/>
            <a:ext cx="1394772" cy="1547381"/>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073763"/>
          </a:solidFill>
          <a:ln>
            <a:noFill/>
          </a:ln>
        </p:spPr>
        <p:txBody>
          <a:bodyPr anchorCtr="0" anchor="ctr" bIns="91425" lIns="91425" rIns="91425" tIns="91425">
            <a:noAutofit/>
          </a:bodyPr>
          <a:lstStyle/>
          <a:p>
            <a:pPr lvl="0">
              <a:spcBef>
                <a:spcPts val="0"/>
              </a:spcBef>
              <a:buNone/>
            </a:pPr>
            <a:r>
              <a:t/>
            </a:r>
            <a:endParaRPr/>
          </a:p>
        </p:txBody>
      </p:sp>
      <p:pic>
        <p:nvPicPr>
          <p:cNvPr id="572" name="Shape 572"/>
          <p:cNvPicPr preferRelativeResize="0"/>
          <p:nvPr/>
        </p:nvPicPr>
        <p:blipFill rotWithShape="1">
          <a:blip r:embed="rId3">
            <a:alphaModFix/>
          </a:blip>
          <a:srcRect b="15211" l="68300" r="15153" t="39582"/>
          <a:stretch/>
        </p:blipFill>
        <p:spPr>
          <a:xfrm>
            <a:off x="837250" y="3851925"/>
            <a:ext cx="1103275" cy="1278824"/>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pic>
        <p:nvPicPr>
          <p:cNvPr id="577" name="Shape 577"/>
          <p:cNvPicPr preferRelativeResize="0"/>
          <p:nvPr/>
        </p:nvPicPr>
        <p:blipFill rotWithShape="1">
          <a:blip r:embed="rId3">
            <a:alphaModFix amt="28000"/>
          </a:blip>
          <a:srcRect b="8588" l="1721" r="1547" t="27979"/>
          <a:stretch/>
        </p:blipFill>
        <p:spPr>
          <a:xfrm>
            <a:off x="570837" y="1790039"/>
            <a:ext cx="3592499" cy="1777296"/>
          </a:xfrm>
          <a:prstGeom prst="rect">
            <a:avLst/>
          </a:prstGeom>
          <a:noFill/>
          <a:ln>
            <a:noFill/>
          </a:ln>
        </p:spPr>
      </p:pic>
      <p:sp>
        <p:nvSpPr>
          <p:cNvPr id="578" name="Shape 578"/>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579" name="Shape 579"/>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Challenge 5: Lack of single point of data aggregation</a:t>
            </a:r>
          </a:p>
        </p:txBody>
      </p:sp>
      <p:sp>
        <p:nvSpPr>
          <p:cNvPr id="580" name="Shape 580"/>
          <p:cNvSpPr txBox="1"/>
          <p:nvPr/>
        </p:nvSpPr>
        <p:spPr>
          <a:xfrm>
            <a:off x="5166550" y="1482175"/>
            <a:ext cx="3592500" cy="1101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 u="sng">
                <a:latin typeface="Varela"/>
                <a:ea typeface="Varela"/>
                <a:cs typeface="Varela"/>
                <a:sym typeface="Varela"/>
              </a:rPr>
              <a:t>Scattered Information</a:t>
            </a:r>
            <a:br>
              <a:rPr lang="en" sz="2000">
                <a:latin typeface="Varela"/>
                <a:ea typeface="Varela"/>
                <a:cs typeface="Varela"/>
                <a:sym typeface="Varela"/>
              </a:rPr>
            </a:br>
            <a:r>
              <a:rPr i="1" lang="en" sz="1600">
                <a:latin typeface="Varela"/>
                <a:ea typeface="Varela"/>
                <a:cs typeface="Varela"/>
                <a:sym typeface="Varela"/>
              </a:rPr>
              <a:t>To get an overview of the current</a:t>
            </a:r>
            <a:br>
              <a:rPr i="1" lang="en" sz="1600">
                <a:latin typeface="Varela"/>
                <a:ea typeface="Varela"/>
                <a:cs typeface="Varela"/>
                <a:sym typeface="Varela"/>
              </a:rPr>
            </a:br>
            <a:r>
              <a:rPr i="1" lang="en" sz="1600">
                <a:latin typeface="Varela"/>
                <a:ea typeface="Varela"/>
                <a:cs typeface="Varela"/>
                <a:sym typeface="Varela"/>
              </a:rPr>
              <a:t>situation in the entire organization</a:t>
            </a:r>
          </a:p>
        </p:txBody>
      </p:sp>
      <p:sp>
        <p:nvSpPr>
          <p:cNvPr id="581" name="Shape 581"/>
          <p:cNvSpPr/>
          <p:nvPr/>
        </p:nvSpPr>
        <p:spPr>
          <a:xfrm rot="10800000">
            <a:off x="4481625" y="1469150"/>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sp>
        <p:nvSpPr>
          <p:cNvPr id="582" name="Shape 582"/>
          <p:cNvSpPr txBox="1"/>
          <p:nvPr/>
        </p:nvSpPr>
        <p:spPr>
          <a:xfrm>
            <a:off x="428575" y="4305300"/>
            <a:ext cx="4035000" cy="763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 u="sng">
                <a:latin typeface="Varela"/>
                <a:ea typeface="Varela"/>
                <a:cs typeface="Varela"/>
                <a:sym typeface="Varela"/>
              </a:rPr>
              <a:t>Convergence of Information</a:t>
            </a:r>
            <a:br>
              <a:rPr b="1" lang="en" sz="2000" u="sng">
                <a:latin typeface="Varela"/>
                <a:ea typeface="Varela"/>
                <a:cs typeface="Varela"/>
                <a:sym typeface="Varela"/>
              </a:rPr>
            </a:br>
            <a:r>
              <a:rPr i="1" lang="en" sz="1600">
                <a:latin typeface="Varela"/>
                <a:ea typeface="Varela"/>
                <a:cs typeface="Varela"/>
                <a:sym typeface="Varela"/>
              </a:rPr>
              <a:t>Simultaneous display of aircraft demand and supply through flight and maintenance orders.</a:t>
            </a:r>
          </a:p>
        </p:txBody>
      </p:sp>
      <p:sp>
        <p:nvSpPr>
          <p:cNvPr id="583" name="Shape 583"/>
          <p:cNvSpPr/>
          <p:nvPr/>
        </p:nvSpPr>
        <p:spPr>
          <a:xfrm>
            <a:off x="4692162" y="4292275"/>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pic>
        <p:nvPicPr>
          <p:cNvPr id="584" name="Shape 584"/>
          <p:cNvPicPr preferRelativeResize="0"/>
          <p:nvPr/>
        </p:nvPicPr>
        <p:blipFill>
          <a:blip r:embed="rId4">
            <a:alphaModFix/>
          </a:blip>
          <a:stretch>
            <a:fillRect/>
          </a:stretch>
        </p:blipFill>
        <p:spPr>
          <a:xfrm>
            <a:off x="723250" y="1545347"/>
            <a:ext cx="962425" cy="962400"/>
          </a:xfrm>
          <a:prstGeom prst="rect">
            <a:avLst/>
          </a:prstGeom>
          <a:noFill/>
          <a:ln>
            <a:noFill/>
          </a:ln>
        </p:spPr>
      </p:pic>
      <p:pic>
        <p:nvPicPr>
          <p:cNvPr id="585" name="Shape 585"/>
          <p:cNvPicPr preferRelativeResize="0"/>
          <p:nvPr/>
        </p:nvPicPr>
        <p:blipFill>
          <a:blip r:embed="rId5">
            <a:alphaModFix/>
          </a:blip>
          <a:stretch>
            <a:fillRect/>
          </a:stretch>
        </p:blipFill>
        <p:spPr>
          <a:xfrm>
            <a:off x="1961475" y="1036685"/>
            <a:ext cx="1384625" cy="1384624"/>
          </a:xfrm>
          <a:prstGeom prst="rect">
            <a:avLst/>
          </a:prstGeom>
          <a:noFill/>
          <a:ln>
            <a:noFill/>
          </a:ln>
        </p:spPr>
      </p:pic>
      <p:pic>
        <p:nvPicPr>
          <p:cNvPr id="586" name="Shape 586"/>
          <p:cNvPicPr preferRelativeResize="0"/>
          <p:nvPr/>
        </p:nvPicPr>
        <p:blipFill>
          <a:blip r:embed="rId6">
            <a:alphaModFix/>
          </a:blip>
          <a:stretch>
            <a:fillRect/>
          </a:stretch>
        </p:blipFill>
        <p:spPr>
          <a:xfrm>
            <a:off x="1609475" y="2798550"/>
            <a:ext cx="942050" cy="942050"/>
          </a:xfrm>
          <a:prstGeom prst="rect">
            <a:avLst/>
          </a:prstGeom>
          <a:noFill/>
          <a:ln>
            <a:noFill/>
          </a:ln>
        </p:spPr>
      </p:pic>
      <p:pic>
        <p:nvPicPr>
          <p:cNvPr id="587" name="Shape 587"/>
          <p:cNvPicPr preferRelativeResize="0"/>
          <p:nvPr/>
        </p:nvPicPr>
        <p:blipFill>
          <a:blip r:embed="rId7">
            <a:alphaModFix/>
          </a:blip>
          <a:stretch>
            <a:fillRect/>
          </a:stretch>
        </p:blipFill>
        <p:spPr>
          <a:xfrm>
            <a:off x="5635250" y="3484437"/>
            <a:ext cx="2834150" cy="2742726"/>
          </a:xfrm>
          <a:prstGeom prst="rect">
            <a:avLst/>
          </a:prstGeom>
          <a:noFill/>
          <a:ln>
            <a:noFill/>
          </a:ln>
        </p:spPr>
      </p:pic>
      <p:sp>
        <p:nvSpPr>
          <p:cNvPr id="588" name="Shape 588"/>
          <p:cNvSpPr txBox="1"/>
          <p:nvPr/>
        </p:nvSpPr>
        <p:spPr>
          <a:xfrm>
            <a:off x="6686625" y="4423400"/>
            <a:ext cx="685800" cy="691800"/>
          </a:xfrm>
          <a:prstGeom prst="rect">
            <a:avLst/>
          </a:prstGeom>
          <a:noFill/>
          <a:ln>
            <a:noFill/>
          </a:ln>
        </p:spPr>
        <p:txBody>
          <a:bodyPr anchorCtr="0" anchor="t" bIns="91425" lIns="91425" rIns="91425" tIns="91425">
            <a:noAutofit/>
          </a:bodyPr>
          <a:lstStyle/>
          <a:p>
            <a:pPr lvl="0" algn="ctr">
              <a:spcBef>
                <a:spcPts val="0"/>
              </a:spcBef>
              <a:buNone/>
            </a:pPr>
            <a:r>
              <a:rPr b="1" i="1" lang="en" sz="3000">
                <a:solidFill>
                  <a:srgbClr val="FFFFFF"/>
                </a:solidFill>
                <a:latin typeface="Times New Roman"/>
                <a:ea typeface="Times New Roman"/>
                <a:cs typeface="Times New Roman"/>
                <a:sym typeface="Times New Roman"/>
              </a:rPr>
              <a:t>i</a:t>
            </a:r>
          </a:p>
        </p:txBody>
      </p:sp>
      <p:pic>
        <p:nvPicPr>
          <p:cNvPr id="589" name="Shape 589"/>
          <p:cNvPicPr preferRelativeResize="0"/>
          <p:nvPr/>
        </p:nvPicPr>
        <p:blipFill>
          <a:blip r:embed="rId6">
            <a:alphaModFix/>
          </a:blip>
          <a:stretch>
            <a:fillRect/>
          </a:stretch>
        </p:blipFill>
        <p:spPr>
          <a:xfrm>
            <a:off x="999875" y="3027150"/>
            <a:ext cx="942050" cy="942050"/>
          </a:xfrm>
          <a:prstGeom prst="rect">
            <a:avLst/>
          </a:prstGeom>
          <a:noFill/>
          <a:ln>
            <a:noFill/>
          </a:ln>
        </p:spPr>
      </p:pic>
      <p:pic>
        <p:nvPicPr>
          <p:cNvPr id="590" name="Shape 590"/>
          <p:cNvPicPr preferRelativeResize="0"/>
          <p:nvPr/>
        </p:nvPicPr>
        <p:blipFill>
          <a:blip r:embed="rId8">
            <a:alphaModFix/>
          </a:blip>
          <a:stretch>
            <a:fillRect/>
          </a:stretch>
        </p:blipFill>
        <p:spPr>
          <a:xfrm>
            <a:off x="2916722" y="2300325"/>
            <a:ext cx="1038399" cy="10384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x="0" y="0"/>
          <a:ext cx="0" cy="0"/>
          <a:chOff x="0" y="0"/>
          <a:chExt cx="0" cy="0"/>
        </a:xfrm>
      </p:grpSpPr>
      <p:pic>
        <p:nvPicPr>
          <p:cNvPr id="595" name="Shape 595"/>
          <p:cNvPicPr preferRelativeResize="0"/>
          <p:nvPr/>
        </p:nvPicPr>
        <p:blipFill rotWithShape="1">
          <a:blip r:embed="rId3">
            <a:alphaModFix/>
          </a:blip>
          <a:srcRect b="0" l="0" r="0" t="0"/>
          <a:stretch/>
        </p:blipFill>
        <p:spPr>
          <a:xfrm>
            <a:off x="703100" y="897724"/>
            <a:ext cx="7737801" cy="5097879"/>
          </a:xfrm>
          <a:prstGeom prst="rect">
            <a:avLst/>
          </a:prstGeom>
          <a:noFill/>
          <a:ln>
            <a:noFill/>
          </a:ln>
        </p:spPr>
      </p:pic>
      <p:sp>
        <p:nvSpPr>
          <p:cNvPr id="596" name="Shape 596"/>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Forecast Operational Demand</a:t>
            </a:r>
          </a:p>
        </p:txBody>
      </p:sp>
      <p:sp>
        <p:nvSpPr>
          <p:cNvPr id="597" name="Shape 59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48150" y="136166"/>
            <a:ext cx="8520600" cy="763499"/>
          </a:xfrm>
          <a:prstGeom prst="rect">
            <a:avLst/>
          </a:prstGeom>
        </p:spPr>
        <p:txBody>
          <a:bodyPr anchorCtr="0" anchor="t" bIns="91425" lIns="91425" rIns="91425" tIns="91425">
            <a:noAutofit/>
          </a:bodyPr>
          <a:lstStyle/>
          <a:p>
            <a:pPr lvl="0">
              <a:spcBef>
                <a:spcPts val="0"/>
              </a:spcBef>
              <a:buNone/>
            </a:pPr>
            <a:r>
              <a:rPr lang="en"/>
              <a:t>Enterprise Architecture Tools</a:t>
            </a:r>
          </a:p>
        </p:txBody>
      </p:sp>
      <p:pic>
        <p:nvPicPr>
          <p:cNvPr id="97" name="Shape 97"/>
          <p:cNvPicPr preferRelativeResize="0"/>
          <p:nvPr/>
        </p:nvPicPr>
        <p:blipFill rotWithShape="1">
          <a:blip r:embed="rId3">
            <a:alphaModFix/>
          </a:blip>
          <a:srcRect b="0" l="0" r="0" t="6279"/>
          <a:stretch/>
        </p:blipFill>
        <p:spPr>
          <a:xfrm>
            <a:off x="2472125" y="2191525"/>
            <a:ext cx="4199749" cy="4102299"/>
          </a:xfrm>
          <a:prstGeom prst="rect">
            <a:avLst/>
          </a:prstGeom>
          <a:noFill/>
          <a:ln>
            <a:noFill/>
          </a:ln>
        </p:spPr>
      </p:pic>
      <p:sp>
        <p:nvSpPr>
          <p:cNvPr id="98" name="Shape 98"/>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9" name="Shape 99"/>
          <p:cNvSpPr txBox="1"/>
          <p:nvPr>
            <p:ph idx="1" type="body"/>
          </p:nvPr>
        </p:nvSpPr>
        <p:spPr>
          <a:xfrm>
            <a:off x="311700" y="1003230"/>
            <a:ext cx="8520600" cy="1264500"/>
          </a:xfrm>
          <a:prstGeom prst="rect">
            <a:avLst/>
          </a:prstGeom>
        </p:spPr>
        <p:txBody>
          <a:bodyPr anchorCtr="0" anchor="t" bIns="91425" lIns="91425" rIns="91425" tIns="91425">
            <a:noAutofit/>
          </a:bodyPr>
          <a:lstStyle/>
          <a:p>
            <a:pPr lvl="0" rtl="0">
              <a:spcBef>
                <a:spcPts val="0"/>
              </a:spcBef>
              <a:buNone/>
            </a:pPr>
            <a:r>
              <a:rPr lang="en">
                <a:solidFill>
                  <a:srgbClr val="000000"/>
                </a:solidFill>
              </a:rPr>
              <a:t>… help enterprise architects and business stakeholders get a digital representation of their organization and its strategy, goals, business processes, and resources (Mega.com)</a:t>
            </a:r>
          </a:p>
          <a:p>
            <a:pPr lvl="0" rtl="0">
              <a:spcBef>
                <a:spcPts val="0"/>
              </a:spcBef>
              <a:buNone/>
            </a:pPr>
            <a:r>
              <a:t/>
            </a:r>
            <a:endParaRPr>
              <a:solidFill>
                <a:srgbClr val="000000"/>
              </a:solidFill>
            </a:endParaRPr>
          </a:p>
        </p:txBody>
      </p:sp>
      <p:pic>
        <p:nvPicPr>
          <p:cNvPr id="100" name="Shape 100"/>
          <p:cNvPicPr preferRelativeResize="0"/>
          <p:nvPr/>
        </p:nvPicPr>
        <p:blipFill>
          <a:blip r:embed="rId4">
            <a:alphaModFix/>
          </a:blip>
          <a:stretch>
            <a:fillRect/>
          </a:stretch>
        </p:blipFill>
        <p:spPr>
          <a:xfrm>
            <a:off x="375162" y="2449687"/>
            <a:ext cx="2200392" cy="1320249"/>
          </a:xfrm>
          <a:prstGeom prst="rect">
            <a:avLst/>
          </a:prstGeom>
          <a:noFill/>
          <a:ln>
            <a:noFill/>
          </a:ln>
        </p:spPr>
      </p:pic>
      <p:pic>
        <p:nvPicPr>
          <p:cNvPr id="101" name="Shape 101"/>
          <p:cNvPicPr preferRelativeResize="0"/>
          <p:nvPr/>
        </p:nvPicPr>
        <p:blipFill>
          <a:blip r:embed="rId5">
            <a:alphaModFix/>
          </a:blip>
          <a:stretch>
            <a:fillRect/>
          </a:stretch>
        </p:blipFill>
        <p:spPr>
          <a:xfrm>
            <a:off x="181025" y="4061250"/>
            <a:ext cx="2436275" cy="1554349"/>
          </a:xfrm>
          <a:prstGeom prst="rect">
            <a:avLst/>
          </a:prstGeom>
          <a:noFill/>
          <a:ln>
            <a:noFill/>
          </a:ln>
        </p:spPr>
      </p:pic>
      <p:pic>
        <p:nvPicPr>
          <p:cNvPr id="102" name="Shape 102"/>
          <p:cNvPicPr preferRelativeResize="0"/>
          <p:nvPr/>
        </p:nvPicPr>
        <p:blipFill rotWithShape="1">
          <a:blip r:embed="rId6">
            <a:alphaModFix/>
          </a:blip>
          <a:srcRect b="26573" l="0" r="0" t="0"/>
          <a:stretch/>
        </p:blipFill>
        <p:spPr>
          <a:xfrm>
            <a:off x="6838533" y="2553762"/>
            <a:ext cx="1865892" cy="1264499"/>
          </a:xfrm>
          <a:prstGeom prst="rect">
            <a:avLst/>
          </a:prstGeom>
          <a:noFill/>
          <a:ln>
            <a:noFill/>
          </a:ln>
        </p:spPr>
      </p:pic>
      <p:pic>
        <p:nvPicPr>
          <p:cNvPr id="103" name="Shape 103"/>
          <p:cNvPicPr preferRelativeResize="0"/>
          <p:nvPr/>
        </p:nvPicPr>
        <p:blipFill rotWithShape="1">
          <a:blip r:embed="rId7">
            <a:alphaModFix/>
          </a:blip>
          <a:srcRect b="14748" l="18128" r="19810" t="17564"/>
          <a:stretch/>
        </p:blipFill>
        <p:spPr>
          <a:xfrm>
            <a:off x="2921600" y="2371274"/>
            <a:ext cx="3186599" cy="3475375"/>
          </a:xfrm>
          <a:prstGeom prst="rect">
            <a:avLst/>
          </a:prstGeom>
          <a:noFill/>
          <a:ln>
            <a:noFill/>
          </a:ln>
        </p:spPr>
      </p:pic>
      <p:pic>
        <p:nvPicPr>
          <p:cNvPr id="104" name="Shape 104"/>
          <p:cNvPicPr preferRelativeResize="0"/>
          <p:nvPr/>
        </p:nvPicPr>
        <p:blipFill>
          <a:blip r:embed="rId8">
            <a:alphaModFix/>
          </a:blip>
          <a:stretch>
            <a:fillRect/>
          </a:stretch>
        </p:blipFill>
        <p:spPr>
          <a:xfrm>
            <a:off x="6579797" y="4677266"/>
            <a:ext cx="2383350" cy="34991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7"/>
                                        </p:tgtEl>
                                      </p:cBhvr>
                                    </p:animEffect>
                                    <p:set>
                                      <p:cBhvr>
                                        <p:cTn dur="1" fill="hold">
                                          <p:stCondLst>
                                            <p:cond delay="1000"/>
                                          </p:stCondLst>
                                        </p:cTn>
                                        <p:tgtEl>
                                          <p:spTgt spid="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 name="Shape 601"/>
        <p:cNvGrpSpPr/>
        <p:nvPr/>
      </p:nvGrpSpPr>
      <p:grpSpPr>
        <a:xfrm>
          <a:off x="0" y="0"/>
          <a:ext cx="0" cy="0"/>
          <a:chOff x="0" y="0"/>
          <a:chExt cx="0" cy="0"/>
        </a:xfrm>
      </p:grpSpPr>
      <p:pic>
        <p:nvPicPr>
          <p:cNvPr id="602" name="Shape 602"/>
          <p:cNvPicPr preferRelativeResize="0"/>
          <p:nvPr/>
        </p:nvPicPr>
        <p:blipFill>
          <a:blip r:embed="rId3">
            <a:alphaModFix/>
          </a:blip>
          <a:stretch>
            <a:fillRect/>
          </a:stretch>
        </p:blipFill>
        <p:spPr>
          <a:xfrm>
            <a:off x="703100" y="897724"/>
            <a:ext cx="7737801" cy="5097879"/>
          </a:xfrm>
          <a:prstGeom prst="rect">
            <a:avLst/>
          </a:prstGeom>
          <a:noFill/>
          <a:ln>
            <a:noFill/>
          </a:ln>
        </p:spPr>
      </p:pic>
      <p:sp>
        <p:nvSpPr>
          <p:cNvPr id="603" name="Shape 603"/>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AeroMaint 4/DRMIS </a:t>
            </a:r>
            <a:r>
              <a:rPr b="1" lang="en"/>
              <a:t>Maintenance on Asset in Period</a:t>
            </a:r>
          </a:p>
        </p:txBody>
      </p:sp>
      <p:sp>
        <p:nvSpPr>
          <p:cNvPr id="604" name="Shape 604"/>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type="title"/>
          </p:nvPr>
        </p:nvSpPr>
        <p:spPr>
          <a:xfrm>
            <a:off x="271950" y="136166"/>
            <a:ext cx="8520600" cy="763499"/>
          </a:xfrm>
          <a:prstGeom prst="rect">
            <a:avLst/>
          </a:prstGeom>
        </p:spPr>
        <p:txBody>
          <a:bodyPr anchorCtr="0" anchor="t" bIns="91425" lIns="91425" rIns="91425" tIns="91425">
            <a:noAutofit/>
          </a:bodyPr>
          <a:lstStyle/>
          <a:p>
            <a:pPr lvl="0" rtl="0">
              <a:spcBef>
                <a:spcPts val="0"/>
              </a:spcBef>
              <a:buNone/>
            </a:pPr>
            <a:r>
              <a:rPr lang="en"/>
              <a:t>Conclusion</a:t>
            </a:r>
          </a:p>
        </p:txBody>
      </p:sp>
      <p:sp>
        <p:nvSpPr>
          <p:cNvPr id="610" name="Shape 61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aphicFrame>
        <p:nvGraphicFramePr>
          <p:cNvPr id="611" name="Shape 611"/>
          <p:cNvGraphicFramePr/>
          <p:nvPr/>
        </p:nvGraphicFramePr>
        <p:xfrm>
          <a:off x="688725" y="1027725"/>
          <a:ext cx="3000000" cy="3000000"/>
        </p:xfrm>
        <a:graphic>
          <a:graphicData uri="http://schemas.openxmlformats.org/drawingml/2006/table">
            <a:tbl>
              <a:tblPr>
                <a:noFill/>
                <a:tableStyleId>{6A24C375-D441-467D-BCFA-ABAD80B4BC75}</a:tableStyleId>
              </a:tblPr>
              <a:tblGrid>
                <a:gridCol w="591100"/>
                <a:gridCol w="2599900"/>
                <a:gridCol w="4786200"/>
              </a:tblGrid>
              <a:tr h="405425">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b="1" lang="en" sz="1800">
                          <a:latin typeface="Varela"/>
                          <a:ea typeface="Varela"/>
                          <a:cs typeface="Varela"/>
                          <a:sym typeface="Varela"/>
                        </a:rPr>
                        <a:t>Challenge: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latin typeface="Varela"/>
                          <a:ea typeface="Varela"/>
                          <a:cs typeface="Varela"/>
                          <a:sym typeface="Varela"/>
                        </a:rPr>
                        <a:t>As-Is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4435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Lack of Demand Data</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Planning in Separate Systems with details sent in Office Docs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r h="1069725">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Annual Estimates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Arduous process to update individual measurement points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999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Weekly Forecasts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Cumbersome to plan using SAP ERP, done offline instead</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r h="10609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Bad User Experience</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Shift Supervisors lacks direct way to execute their activities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570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Data Aggregation</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Maintenance Managers can’t bring together necessary info</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bl>
          </a:graphicData>
        </a:graphic>
      </p:graphicFrame>
      <p:grpSp>
        <p:nvGrpSpPr>
          <p:cNvPr id="612" name="Shape 612"/>
          <p:cNvGrpSpPr/>
          <p:nvPr/>
        </p:nvGrpSpPr>
        <p:grpSpPr>
          <a:xfrm>
            <a:off x="265679" y="5354922"/>
            <a:ext cx="873309" cy="873309"/>
            <a:chOff x="4416134" y="3287754"/>
            <a:chExt cx="1135200" cy="1135200"/>
          </a:xfrm>
        </p:grpSpPr>
        <p:sp>
          <p:nvSpPr>
            <p:cNvPr id="613" name="Shape 613"/>
            <p:cNvSpPr/>
            <p:nvPr/>
          </p:nvSpPr>
          <p:spPr>
            <a:xfrm>
              <a:off x="4416134" y="3287754"/>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14" name="Shape 614"/>
            <p:cNvSpPr/>
            <p:nvPr/>
          </p:nvSpPr>
          <p:spPr>
            <a:xfrm>
              <a:off x="4692730" y="3549180"/>
              <a:ext cx="582057" cy="612364"/>
            </a:xfrm>
            <a:custGeom>
              <a:pathLst>
                <a:path extrusionOk="0" h="7830" w="7442">
                  <a:moveTo>
                    <a:pt x="1893" y="5908"/>
                  </a:moveTo>
                  <a:lnTo>
                    <a:pt x="1970" y="6005"/>
                  </a:lnTo>
                  <a:lnTo>
                    <a:pt x="2019" y="6102"/>
                  </a:lnTo>
                  <a:lnTo>
                    <a:pt x="2058" y="6200"/>
                  </a:lnTo>
                  <a:lnTo>
                    <a:pt x="2067" y="6326"/>
                  </a:lnTo>
                  <a:lnTo>
                    <a:pt x="2058" y="6432"/>
                  </a:lnTo>
                  <a:lnTo>
                    <a:pt x="2019" y="6539"/>
                  </a:lnTo>
                  <a:lnTo>
                    <a:pt x="1970" y="6646"/>
                  </a:lnTo>
                  <a:lnTo>
                    <a:pt x="1893" y="6733"/>
                  </a:lnTo>
                  <a:lnTo>
                    <a:pt x="1815" y="6811"/>
                  </a:lnTo>
                  <a:lnTo>
                    <a:pt x="1708" y="6859"/>
                  </a:lnTo>
                  <a:lnTo>
                    <a:pt x="1611" y="6888"/>
                  </a:lnTo>
                  <a:lnTo>
                    <a:pt x="1495" y="6898"/>
                  </a:lnTo>
                  <a:lnTo>
                    <a:pt x="1378" y="6888"/>
                  </a:lnTo>
                  <a:lnTo>
                    <a:pt x="1281" y="6859"/>
                  </a:lnTo>
                  <a:lnTo>
                    <a:pt x="1175" y="6811"/>
                  </a:lnTo>
                  <a:lnTo>
                    <a:pt x="1087" y="6733"/>
                  </a:lnTo>
                  <a:lnTo>
                    <a:pt x="1010" y="6646"/>
                  </a:lnTo>
                  <a:lnTo>
                    <a:pt x="971" y="6539"/>
                  </a:lnTo>
                  <a:lnTo>
                    <a:pt x="932" y="6432"/>
                  </a:lnTo>
                  <a:lnTo>
                    <a:pt x="923" y="6326"/>
                  </a:lnTo>
                  <a:lnTo>
                    <a:pt x="932" y="6200"/>
                  </a:lnTo>
                  <a:lnTo>
                    <a:pt x="961" y="6102"/>
                  </a:lnTo>
                  <a:lnTo>
                    <a:pt x="1010" y="6005"/>
                  </a:lnTo>
                  <a:lnTo>
                    <a:pt x="1087" y="5908"/>
                  </a:lnTo>
                  <a:lnTo>
                    <a:pt x="1175" y="5831"/>
                  </a:lnTo>
                  <a:lnTo>
                    <a:pt x="1272" y="5782"/>
                  </a:lnTo>
                  <a:lnTo>
                    <a:pt x="1378" y="5753"/>
                  </a:lnTo>
                  <a:lnTo>
                    <a:pt x="1495" y="5744"/>
                  </a:lnTo>
                  <a:lnTo>
                    <a:pt x="1611" y="5753"/>
                  </a:lnTo>
                  <a:lnTo>
                    <a:pt x="1708" y="5782"/>
                  </a:lnTo>
                  <a:lnTo>
                    <a:pt x="1815" y="5831"/>
                  </a:lnTo>
                  <a:close/>
                  <a:moveTo>
                    <a:pt x="4124" y="6840"/>
                  </a:moveTo>
                  <a:lnTo>
                    <a:pt x="4192" y="6937"/>
                  </a:lnTo>
                  <a:lnTo>
                    <a:pt x="4250" y="7034"/>
                  </a:lnTo>
                  <a:lnTo>
                    <a:pt x="4279" y="7141"/>
                  </a:lnTo>
                  <a:lnTo>
                    <a:pt x="4289" y="7257"/>
                  </a:lnTo>
                  <a:lnTo>
                    <a:pt x="4279" y="7364"/>
                  </a:lnTo>
                  <a:lnTo>
                    <a:pt x="4250" y="7480"/>
                  </a:lnTo>
                  <a:lnTo>
                    <a:pt x="4192" y="7577"/>
                  </a:lnTo>
                  <a:lnTo>
                    <a:pt x="4124" y="7664"/>
                  </a:lnTo>
                  <a:lnTo>
                    <a:pt x="4027" y="7742"/>
                  </a:lnTo>
                  <a:lnTo>
                    <a:pt x="3940" y="7800"/>
                  </a:lnTo>
                  <a:lnTo>
                    <a:pt x="3833" y="7829"/>
                  </a:lnTo>
                  <a:lnTo>
                    <a:pt x="3717" y="7829"/>
                  </a:lnTo>
                  <a:lnTo>
                    <a:pt x="3610" y="7829"/>
                  </a:lnTo>
                  <a:lnTo>
                    <a:pt x="3503" y="7800"/>
                  </a:lnTo>
                  <a:lnTo>
                    <a:pt x="3406" y="7742"/>
                  </a:lnTo>
                  <a:lnTo>
                    <a:pt x="3319" y="7664"/>
                  </a:lnTo>
                  <a:lnTo>
                    <a:pt x="3241" y="7577"/>
                  </a:lnTo>
                  <a:lnTo>
                    <a:pt x="3183" y="7480"/>
                  </a:lnTo>
                  <a:lnTo>
                    <a:pt x="3164" y="7364"/>
                  </a:lnTo>
                  <a:lnTo>
                    <a:pt x="3154" y="7257"/>
                  </a:lnTo>
                  <a:lnTo>
                    <a:pt x="3164" y="7141"/>
                  </a:lnTo>
                  <a:lnTo>
                    <a:pt x="3183" y="7034"/>
                  </a:lnTo>
                  <a:lnTo>
                    <a:pt x="3241" y="6937"/>
                  </a:lnTo>
                  <a:lnTo>
                    <a:pt x="3319" y="6840"/>
                  </a:lnTo>
                  <a:lnTo>
                    <a:pt x="3406" y="6772"/>
                  </a:lnTo>
                  <a:lnTo>
                    <a:pt x="3503" y="6714"/>
                  </a:lnTo>
                  <a:lnTo>
                    <a:pt x="3610" y="6685"/>
                  </a:lnTo>
                  <a:lnTo>
                    <a:pt x="3717" y="6675"/>
                  </a:lnTo>
                  <a:lnTo>
                    <a:pt x="3833" y="6685"/>
                  </a:lnTo>
                  <a:lnTo>
                    <a:pt x="3940" y="6714"/>
                  </a:lnTo>
                  <a:lnTo>
                    <a:pt x="4027" y="6772"/>
                  </a:lnTo>
                  <a:close/>
                  <a:moveTo>
                    <a:pt x="981" y="3658"/>
                  </a:moveTo>
                  <a:lnTo>
                    <a:pt x="1049" y="3745"/>
                  </a:lnTo>
                  <a:lnTo>
                    <a:pt x="1107" y="3842"/>
                  </a:lnTo>
                  <a:lnTo>
                    <a:pt x="1136" y="3949"/>
                  </a:lnTo>
                  <a:lnTo>
                    <a:pt x="1146" y="4056"/>
                  </a:lnTo>
                  <a:lnTo>
                    <a:pt x="1136" y="4172"/>
                  </a:lnTo>
                  <a:lnTo>
                    <a:pt x="1107" y="4288"/>
                  </a:lnTo>
                  <a:lnTo>
                    <a:pt x="1049" y="4376"/>
                  </a:lnTo>
                  <a:lnTo>
                    <a:pt x="981" y="4473"/>
                  </a:lnTo>
                  <a:lnTo>
                    <a:pt x="884" y="4541"/>
                  </a:lnTo>
                  <a:lnTo>
                    <a:pt x="796" y="4599"/>
                  </a:lnTo>
                  <a:lnTo>
                    <a:pt x="680" y="4638"/>
                  </a:lnTo>
                  <a:lnTo>
                    <a:pt x="573" y="4647"/>
                  </a:lnTo>
                  <a:lnTo>
                    <a:pt x="457" y="4638"/>
                  </a:lnTo>
                  <a:lnTo>
                    <a:pt x="350" y="4599"/>
                  </a:lnTo>
                  <a:lnTo>
                    <a:pt x="253" y="4541"/>
                  </a:lnTo>
                  <a:lnTo>
                    <a:pt x="176" y="4473"/>
                  </a:lnTo>
                  <a:lnTo>
                    <a:pt x="98" y="4376"/>
                  </a:lnTo>
                  <a:lnTo>
                    <a:pt x="40" y="4288"/>
                  </a:lnTo>
                  <a:lnTo>
                    <a:pt x="11" y="4172"/>
                  </a:lnTo>
                  <a:lnTo>
                    <a:pt x="1" y="4056"/>
                  </a:lnTo>
                  <a:lnTo>
                    <a:pt x="11" y="3949"/>
                  </a:lnTo>
                  <a:lnTo>
                    <a:pt x="40" y="3842"/>
                  </a:lnTo>
                  <a:lnTo>
                    <a:pt x="98" y="3745"/>
                  </a:lnTo>
                  <a:lnTo>
                    <a:pt x="176" y="3658"/>
                  </a:lnTo>
                  <a:lnTo>
                    <a:pt x="253" y="3580"/>
                  </a:lnTo>
                  <a:lnTo>
                    <a:pt x="350" y="3522"/>
                  </a:lnTo>
                  <a:lnTo>
                    <a:pt x="457" y="3493"/>
                  </a:lnTo>
                  <a:lnTo>
                    <a:pt x="573" y="3483"/>
                  </a:lnTo>
                  <a:lnTo>
                    <a:pt x="680" y="3493"/>
                  </a:lnTo>
                  <a:lnTo>
                    <a:pt x="796" y="3522"/>
                  </a:lnTo>
                  <a:lnTo>
                    <a:pt x="884" y="3580"/>
                  </a:lnTo>
                  <a:close/>
                  <a:moveTo>
                    <a:pt x="6511" y="6326"/>
                  </a:moveTo>
                  <a:lnTo>
                    <a:pt x="6501" y="6432"/>
                  </a:lnTo>
                  <a:lnTo>
                    <a:pt x="6481" y="6539"/>
                  </a:lnTo>
                  <a:lnTo>
                    <a:pt x="6423" y="6646"/>
                  </a:lnTo>
                  <a:lnTo>
                    <a:pt x="6346" y="6733"/>
                  </a:lnTo>
                  <a:lnTo>
                    <a:pt x="6258" y="6811"/>
                  </a:lnTo>
                  <a:lnTo>
                    <a:pt x="6161" y="6859"/>
                  </a:lnTo>
                  <a:lnTo>
                    <a:pt x="6055" y="6888"/>
                  </a:lnTo>
                  <a:lnTo>
                    <a:pt x="5948" y="6898"/>
                  </a:lnTo>
                  <a:lnTo>
                    <a:pt x="5831" y="6888"/>
                  </a:lnTo>
                  <a:lnTo>
                    <a:pt x="5725" y="6859"/>
                  </a:lnTo>
                  <a:lnTo>
                    <a:pt x="5628" y="6811"/>
                  </a:lnTo>
                  <a:lnTo>
                    <a:pt x="5540" y="6733"/>
                  </a:lnTo>
                  <a:lnTo>
                    <a:pt x="5472" y="6646"/>
                  </a:lnTo>
                  <a:lnTo>
                    <a:pt x="5414" y="6539"/>
                  </a:lnTo>
                  <a:lnTo>
                    <a:pt x="5375" y="6432"/>
                  </a:lnTo>
                  <a:lnTo>
                    <a:pt x="5366" y="6326"/>
                  </a:lnTo>
                  <a:lnTo>
                    <a:pt x="5375" y="6200"/>
                  </a:lnTo>
                  <a:lnTo>
                    <a:pt x="5414" y="6102"/>
                  </a:lnTo>
                  <a:lnTo>
                    <a:pt x="5472" y="6005"/>
                  </a:lnTo>
                  <a:lnTo>
                    <a:pt x="5540" y="5908"/>
                  </a:lnTo>
                  <a:lnTo>
                    <a:pt x="5628" y="5831"/>
                  </a:lnTo>
                  <a:lnTo>
                    <a:pt x="5725" y="5782"/>
                  </a:lnTo>
                  <a:lnTo>
                    <a:pt x="5831" y="5753"/>
                  </a:lnTo>
                  <a:lnTo>
                    <a:pt x="5948" y="5744"/>
                  </a:lnTo>
                  <a:lnTo>
                    <a:pt x="6055" y="5753"/>
                  </a:lnTo>
                  <a:lnTo>
                    <a:pt x="6161" y="5782"/>
                  </a:lnTo>
                  <a:lnTo>
                    <a:pt x="6258" y="5831"/>
                  </a:lnTo>
                  <a:lnTo>
                    <a:pt x="6346" y="5908"/>
                  </a:lnTo>
                  <a:lnTo>
                    <a:pt x="6423" y="6005"/>
                  </a:lnTo>
                  <a:lnTo>
                    <a:pt x="6481" y="6102"/>
                  </a:lnTo>
                  <a:lnTo>
                    <a:pt x="6501" y="6200"/>
                  </a:lnTo>
                  <a:close/>
                  <a:moveTo>
                    <a:pt x="1999" y="1291"/>
                  </a:moveTo>
                  <a:lnTo>
                    <a:pt x="2048" y="1349"/>
                  </a:lnTo>
                  <a:lnTo>
                    <a:pt x="2087" y="1397"/>
                  </a:lnTo>
                  <a:lnTo>
                    <a:pt x="2125" y="1465"/>
                  </a:lnTo>
                  <a:lnTo>
                    <a:pt x="2164" y="1523"/>
                  </a:lnTo>
                  <a:lnTo>
                    <a:pt x="2174" y="1591"/>
                  </a:lnTo>
                  <a:lnTo>
                    <a:pt x="2193" y="1659"/>
                  </a:lnTo>
                  <a:lnTo>
                    <a:pt x="2203" y="1727"/>
                  </a:lnTo>
                  <a:lnTo>
                    <a:pt x="2203" y="1805"/>
                  </a:lnTo>
                  <a:lnTo>
                    <a:pt x="2203" y="1873"/>
                  </a:lnTo>
                  <a:lnTo>
                    <a:pt x="2193" y="1950"/>
                  </a:lnTo>
                  <a:lnTo>
                    <a:pt x="2174" y="2009"/>
                  </a:lnTo>
                  <a:lnTo>
                    <a:pt x="2164" y="2076"/>
                  </a:lnTo>
                  <a:lnTo>
                    <a:pt x="2125" y="2144"/>
                  </a:lnTo>
                  <a:lnTo>
                    <a:pt x="2087" y="2203"/>
                  </a:lnTo>
                  <a:lnTo>
                    <a:pt x="2048" y="2261"/>
                  </a:lnTo>
                  <a:lnTo>
                    <a:pt x="1999" y="2319"/>
                  </a:lnTo>
                  <a:lnTo>
                    <a:pt x="1941" y="2358"/>
                  </a:lnTo>
                  <a:lnTo>
                    <a:pt x="1883" y="2406"/>
                  </a:lnTo>
                  <a:lnTo>
                    <a:pt x="1834" y="2445"/>
                  </a:lnTo>
                  <a:lnTo>
                    <a:pt x="1767" y="2474"/>
                  </a:lnTo>
                  <a:lnTo>
                    <a:pt x="1699" y="2503"/>
                  </a:lnTo>
                  <a:lnTo>
                    <a:pt x="1640" y="2513"/>
                  </a:lnTo>
                  <a:lnTo>
                    <a:pt x="1563" y="2523"/>
                  </a:lnTo>
                  <a:lnTo>
                    <a:pt x="1495" y="2523"/>
                  </a:lnTo>
                  <a:lnTo>
                    <a:pt x="1417" y="2523"/>
                  </a:lnTo>
                  <a:lnTo>
                    <a:pt x="1349" y="2513"/>
                  </a:lnTo>
                  <a:lnTo>
                    <a:pt x="1281" y="2503"/>
                  </a:lnTo>
                  <a:lnTo>
                    <a:pt x="1214" y="2474"/>
                  </a:lnTo>
                  <a:lnTo>
                    <a:pt x="1165" y="2445"/>
                  </a:lnTo>
                  <a:lnTo>
                    <a:pt x="1097" y="2406"/>
                  </a:lnTo>
                  <a:lnTo>
                    <a:pt x="1039" y="2358"/>
                  </a:lnTo>
                  <a:lnTo>
                    <a:pt x="990" y="2319"/>
                  </a:lnTo>
                  <a:lnTo>
                    <a:pt x="942" y="2261"/>
                  </a:lnTo>
                  <a:lnTo>
                    <a:pt x="893" y="2203"/>
                  </a:lnTo>
                  <a:lnTo>
                    <a:pt x="855" y="2144"/>
                  </a:lnTo>
                  <a:lnTo>
                    <a:pt x="835" y="2076"/>
                  </a:lnTo>
                  <a:lnTo>
                    <a:pt x="806" y="2009"/>
                  </a:lnTo>
                  <a:lnTo>
                    <a:pt x="796" y="1950"/>
                  </a:lnTo>
                  <a:lnTo>
                    <a:pt x="787" y="1873"/>
                  </a:lnTo>
                  <a:lnTo>
                    <a:pt x="777" y="1805"/>
                  </a:lnTo>
                  <a:lnTo>
                    <a:pt x="787" y="1727"/>
                  </a:lnTo>
                  <a:lnTo>
                    <a:pt x="796" y="1659"/>
                  </a:lnTo>
                  <a:lnTo>
                    <a:pt x="806" y="1591"/>
                  </a:lnTo>
                  <a:lnTo>
                    <a:pt x="835" y="1523"/>
                  </a:lnTo>
                  <a:lnTo>
                    <a:pt x="855" y="1465"/>
                  </a:lnTo>
                  <a:lnTo>
                    <a:pt x="893" y="1397"/>
                  </a:lnTo>
                  <a:lnTo>
                    <a:pt x="942" y="1349"/>
                  </a:lnTo>
                  <a:lnTo>
                    <a:pt x="990" y="1291"/>
                  </a:lnTo>
                  <a:lnTo>
                    <a:pt x="1039" y="1242"/>
                  </a:lnTo>
                  <a:lnTo>
                    <a:pt x="1097" y="1194"/>
                  </a:lnTo>
                  <a:lnTo>
                    <a:pt x="1165" y="1164"/>
                  </a:lnTo>
                  <a:lnTo>
                    <a:pt x="1214" y="1135"/>
                  </a:lnTo>
                  <a:lnTo>
                    <a:pt x="1281" y="1106"/>
                  </a:lnTo>
                  <a:lnTo>
                    <a:pt x="1349" y="1087"/>
                  </a:lnTo>
                  <a:lnTo>
                    <a:pt x="1417" y="1077"/>
                  </a:lnTo>
                  <a:lnTo>
                    <a:pt x="1495" y="1077"/>
                  </a:lnTo>
                  <a:lnTo>
                    <a:pt x="1563" y="1077"/>
                  </a:lnTo>
                  <a:lnTo>
                    <a:pt x="1640" y="1087"/>
                  </a:lnTo>
                  <a:lnTo>
                    <a:pt x="1699" y="1106"/>
                  </a:lnTo>
                  <a:lnTo>
                    <a:pt x="1767" y="1135"/>
                  </a:lnTo>
                  <a:lnTo>
                    <a:pt x="1834" y="1164"/>
                  </a:lnTo>
                  <a:lnTo>
                    <a:pt x="1883" y="1194"/>
                  </a:lnTo>
                  <a:lnTo>
                    <a:pt x="1941" y="1242"/>
                  </a:lnTo>
                  <a:close/>
                  <a:moveTo>
                    <a:pt x="7267" y="3658"/>
                  </a:moveTo>
                  <a:lnTo>
                    <a:pt x="7335" y="3745"/>
                  </a:lnTo>
                  <a:lnTo>
                    <a:pt x="7393" y="3842"/>
                  </a:lnTo>
                  <a:lnTo>
                    <a:pt x="7432" y="3949"/>
                  </a:lnTo>
                  <a:lnTo>
                    <a:pt x="7442" y="4056"/>
                  </a:lnTo>
                  <a:lnTo>
                    <a:pt x="7432" y="4172"/>
                  </a:lnTo>
                  <a:lnTo>
                    <a:pt x="7393" y="4288"/>
                  </a:lnTo>
                  <a:lnTo>
                    <a:pt x="7335" y="4376"/>
                  </a:lnTo>
                  <a:lnTo>
                    <a:pt x="7267" y="4473"/>
                  </a:lnTo>
                  <a:lnTo>
                    <a:pt x="7180" y="4541"/>
                  </a:lnTo>
                  <a:lnTo>
                    <a:pt x="7083" y="4599"/>
                  </a:lnTo>
                  <a:lnTo>
                    <a:pt x="6986" y="4638"/>
                  </a:lnTo>
                  <a:lnTo>
                    <a:pt x="6860" y="4647"/>
                  </a:lnTo>
                  <a:lnTo>
                    <a:pt x="6753" y="4638"/>
                  </a:lnTo>
                  <a:lnTo>
                    <a:pt x="6646" y="4599"/>
                  </a:lnTo>
                  <a:lnTo>
                    <a:pt x="6549" y="4541"/>
                  </a:lnTo>
                  <a:lnTo>
                    <a:pt x="6462" y="4473"/>
                  </a:lnTo>
                  <a:lnTo>
                    <a:pt x="6384" y="4376"/>
                  </a:lnTo>
                  <a:lnTo>
                    <a:pt x="6326" y="4288"/>
                  </a:lnTo>
                  <a:lnTo>
                    <a:pt x="6307" y="4172"/>
                  </a:lnTo>
                  <a:lnTo>
                    <a:pt x="6297" y="4056"/>
                  </a:lnTo>
                  <a:lnTo>
                    <a:pt x="6307" y="3949"/>
                  </a:lnTo>
                  <a:lnTo>
                    <a:pt x="6326" y="3842"/>
                  </a:lnTo>
                  <a:lnTo>
                    <a:pt x="6384" y="3745"/>
                  </a:lnTo>
                  <a:lnTo>
                    <a:pt x="6462" y="3658"/>
                  </a:lnTo>
                  <a:lnTo>
                    <a:pt x="6549" y="3580"/>
                  </a:lnTo>
                  <a:lnTo>
                    <a:pt x="6646" y="3522"/>
                  </a:lnTo>
                  <a:lnTo>
                    <a:pt x="6753" y="3493"/>
                  </a:lnTo>
                  <a:lnTo>
                    <a:pt x="6860" y="3483"/>
                  </a:lnTo>
                  <a:lnTo>
                    <a:pt x="6986" y="3493"/>
                  </a:lnTo>
                  <a:lnTo>
                    <a:pt x="7083" y="3522"/>
                  </a:lnTo>
                  <a:lnTo>
                    <a:pt x="7180" y="3580"/>
                  </a:lnTo>
                  <a:close/>
                  <a:moveTo>
                    <a:pt x="4328" y="253"/>
                  </a:moveTo>
                  <a:lnTo>
                    <a:pt x="4386" y="320"/>
                  </a:lnTo>
                  <a:lnTo>
                    <a:pt x="4434" y="379"/>
                  </a:lnTo>
                  <a:lnTo>
                    <a:pt x="4483" y="456"/>
                  </a:lnTo>
                  <a:lnTo>
                    <a:pt x="4512" y="524"/>
                  </a:lnTo>
                  <a:lnTo>
                    <a:pt x="4541" y="612"/>
                  </a:lnTo>
                  <a:lnTo>
                    <a:pt x="4561" y="689"/>
                  </a:lnTo>
                  <a:lnTo>
                    <a:pt x="4570" y="776"/>
                  </a:lnTo>
                  <a:lnTo>
                    <a:pt x="4580" y="864"/>
                  </a:lnTo>
                  <a:lnTo>
                    <a:pt x="4570" y="961"/>
                  </a:lnTo>
                  <a:lnTo>
                    <a:pt x="4561" y="1038"/>
                  </a:lnTo>
                  <a:lnTo>
                    <a:pt x="4541" y="1126"/>
                  </a:lnTo>
                  <a:lnTo>
                    <a:pt x="4512" y="1203"/>
                  </a:lnTo>
                  <a:lnTo>
                    <a:pt x="4483" y="1281"/>
                  </a:lnTo>
                  <a:lnTo>
                    <a:pt x="4434" y="1349"/>
                  </a:lnTo>
                  <a:lnTo>
                    <a:pt x="4386" y="1417"/>
                  </a:lnTo>
                  <a:lnTo>
                    <a:pt x="4328" y="1485"/>
                  </a:lnTo>
                  <a:lnTo>
                    <a:pt x="4260" y="1543"/>
                  </a:lnTo>
                  <a:lnTo>
                    <a:pt x="4192" y="1591"/>
                  </a:lnTo>
                  <a:lnTo>
                    <a:pt x="4124" y="1640"/>
                  </a:lnTo>
                  <a:lnTo>
                    <a:pt x="4046" y="1679"/>
                  </a:lnTo>
                  <a:lnTo>
                    <a:pt x="3978" y="1698"/>
                  </a:lnTo>
                  <a:lnTo>
                    <a:pt x="3891" y="1717"/>
                  </a:lnTo>
                  <a:lnTo>
                    <a:pt x="3814" y="1737"/>
                  </a:lnTo>
                  <a:lnTo>
                    <a:pt x="3717" y="1737"/>
                  </a:lnTo>
                  <a:lnTo>
                    <a:pt x="3639" y="1737"/>
                  </a:lnTo>
                  <a:lnTo>
                    <a:pt x="3542" y="1717"/>
                  </a:lnTo>
                  <a:lnTo>
                    <a:pt x="3474" y="1698"/>
                  </a:lnTo>
                  <a:lnTo>
                    <a:pt x="3387" y="1679"/>
                  </a:lnTo>
                  <a:lnTo>
                    <a:pt x="3319" y="1640"/>
                  </a:lnTo>
                  <a:lnTo>
                    <a:pt x="3241" y="1591"/>
                  </a:lnTo>
                  <a:lnTo>
                    <a:pt x="3173" y="1543"/>
                  </a:lnTo>
                  <a:lnTo>
                    <a:pt x="3115" y="1485"/>
                  </a:lnTo>
                  <a:lnTo>
                    <a:pt x="3047" y="1417"/>
                  </a:lnTo>
                  <a:lnTo>
                    <a:pt x="2999" y="1349"/>
                  </a:lnTo>
                  <a:lnTo>
                    <a:pt x="2960" y="1281"/>
                  </a:lnTo>
                  <a:lnTo>
                    <a:pt x="2921" y="1203"/>
                  </a:lnTo>
                  <a:lnTo>
                    <a:pt x="2892" y="1126"/>
                  </a:lnTo>
                  <a:lnTo>
                    <a:pt x="2872" y="1038"/>
                  </a:lnTo>
                  <a:lnTo>
                    <a:pt x="2863" y="961"/>
                  </a:lnTo>
                  <a:lnTo>
                    <a:pt x="2853" y="864"/>
                  </a:lnTo>
                  <a:lnTo>
                    <a:pt x="2863" y="776"/>
                  </a:lnTo>
                  <a:lnTo>
                    <a:pt x="2872" y="689"/>
                  </a:lnTo>
                  <a:lnTo>
                    <a:pt x="2892" y="612"/>
                  </a:lnTo>
                  <a:lnTo>
                    <a:pt x="2921" y="524"/>
                  </a:lnTo>
                  <a:lnTo>
                    <a:pt x="2960" y="456"/>
                  </a:lnTo>
                  <a:lnTo>
                    <a:pt x="2999" y="379"/>
                  </a:lnTo>
                  <a:lnTo>
                    <a:pt x="3047" y="320"/>
                  </a:lnTo>
                  <a:lnTo>
                    <a:pt x="3115" y="253"/>
                  </a:lnTo>
                  <a:lnTo>
                    <a:pt x="3173" y="185"/>
                  </a:lnTo>
                  <a:lnTo>
                    <a:pt x="3241" y="146"/>
                  </a:lnTo>
                  <a:lnTo>
                    <a:pt x="3319" y="97"/>
                  </a:lnTo>
                  <a:lnTo>
                    <a:pt x="3387" y="59"/>
                  </a:lnTo>
                  <a:lnTo>
                    <a:pt x="3474" y="29"/>
                  </a:lnTo>
                  <a:lnTo>
                    <a:pt x="3542" y="10"/>
                  </a:lnTo>
                  <a:lnTo>
                    <a:pt x="3639" y="0"/>
                  </a:lnTo>
                  <a:lnTo>
                    <a:pt x="3717" y="0"/>
                  </a:lnTo>
                  <a:lnTo>
                    <a:pt x="3814" y="0"/>
                  </a:lnTo>
                  <a:lnTo>
                    <a:pt x="3891" y="10"/>
                  </a:lnTo>
                  <a:lnTo>
                    <a:pt x="3978" y="29"/>
                  </a:lnTo>
                  <a:lnTo>
                    <a:pt x="4046" y="59"/>
                  </a:lnTo>
                  <a:lnTo>
                    <a:pt x="4124" y="97"/>
                  </a:lnTo>
                  <a:lnTo>
                    <a:pt x="4192" y="146"/>
                  </a:lnTo>
                  <a:lnTo>
                    <a:pt x="4260" y="185"/>
                  </a:lnTo>
                  <a:close/>
                  <a:moveTo>
                    <a:pt x="6947" y="1805"/>
                  </a:moveTo>
                  <a:lnTo>
                    <a:pt x="6937" y="1902"/>
                  </a:lnTo>
                  <a:lnTo>
                    <a:pt x="6928" y="2009"/>
                  </a:lnTo>
                  <a:lnTo>
                    <a:pt x="6899" y="2106"/>
                  </a:lnTo>
                  <a:lnTo>
                    <a:pt x="6869" y="2193"/>
                  </a:lnTo>
                  <a:lnTo>
                    <a:pt x="6831" y="2280"/>
                  </a:lnTo>
                  <a:lnTo>
                    <a:pt x="6782" y="2358"/>
                  </a:lnTo>
                  <a:lnTo>
                    <a:pt x="6714" y="2445"/>
                  </a:lnTo>
                  <a:lnTo>
                    <a:pt x="6656" y="2513"/>
                  </a:lnTo>
                  <a:lnTo>
                    <a:pt x="6569" y="2591"/>
                  </a:lnTo>
                  <a:lnTo>
                    <a:pt x="6491" y="2659"/>
                  </a:lnTo>
                  <a:lnTo>
                    <a:pt x="6413" y="2697"/>
                  </a:lnTo>
                  <a:lnTo>
                    <a:pt x="6326" y="2746"/>
                  </a:lnTo>
                  <a:lnTo>
                    <a:pt x="6239" y="2775"/>
                  </a:lnTo>
                  <a:lnTo>
                    <a:pt x="6142" y="2804"/>
                  </a:lnTo>
                  <a:lnTo>
                    <a:pt x="6045" y="2814"/>
                  </a:lnTo>
                  <a:lnTo>
                    <a:pt x="5948" y="2823"/>
                  </a:lnTo>
                  <a:lnTo>
                    <a:pt x="5841" y="2814"/>
                  </a:lnTo>
                  <a:lnTo>
                    <a:pt x="5744" y="2804"/>
                  </a:lnTo>
                  <a:lnTo>
                    <a:pt x="5657" y="2775"/>
                  </a:lnTo>
                  <a:lnTo>
                    <a:pt x="5560" y="2746"/>
                  </a:lnTo>
                  <a:lnTo>
                    <a:pt x="5472" y="2697"/>
                  </a:lnTo>
                  <a:lnTo>
                    <a:pt x="5385" y="2659"/>
                  </a:lnTo>
                  <a:lnTo>
                    <a:pt x="5317" y="2591"/>
                  </a:lnTo>
                  <a:lnTo>
                    <a:pt x="5230" y="2513"/>
                  </a:lnTo>
                  <a:lnTo>
                    <a:pt x="5162" y="2445"/>
                  </a:lnTo>
                  <a:lnTo>
                    <a:pt x="5104" y="2358"/>
                  </a:lnTo>
                  <a:lnTo>
                    <a:pt x="5055" y="2280"/>
                  </a:lnTo>
                  <a:lnTo>
                    <a:pt x="5016" y="2193"/>
                  </a:lnTo>
                  <a:lnTo>
                    <a:pt x="4987" y="2106"/>
                  </a:lnTo>
                  <a:lnTo>
                    <a:pt x="4968" y="2009"/>
                  </a:lnTo>
                  <a:lnTo>
                    <a:pt x="4949" y="1902"/>
                  </a:lnTo>
                  <a:lnTo>
                    <a:pt x="4949" y="1805"/>
                  </a:lnTo>
                  <a:lnTo>
                    <a:pt x="4949" y="1698"/>
                  </a:lnTo>
                  <a:lnTo>
                    <a:pt x="4968" y="1601"/>
                  </a:lnTo>
                  <a:lnTo>
                    <a:pt x="4987" y="1514"/>
                  </a:lnTo>
                  <a:lnTo>
                    <a:pt x="5016" y="1417"/>
                  </a:lnTo>
                  <a:lnTo>
                    <a:pt x="5055" y="1329"/>
                  </a:lnTo>
                  <a:lnTo>
                    <a:pt x="5104" y="1242"/>
                  </a:lnTo>
                  <a:lnTo>
                    <a:pt x="5162" y="1164"/>
                  </a:lnTo>
                  <a:lnTo>
                    <a:pt x="5230" y="1087"/>
                  </a:lnTo>
                  <a:lnTo>
                    <a:pt x="5317" y="1009"/>
                  </a:lnTo>
                  <a:lnTo>
                    <a:pt x="5385" y="951"/>
                  </a:lnTo>
                  <a:lnTo>
                    <a:pt x="5472" y="903"/>
                  </a:lnTo>
                  <a:lnTo>
                    <a:pt x="5560" y="854"/>
                  </a:lnTo>
                  <a:lnTo>
                    <a:pt x="5657" y="835"/>
                  </a:lnTo>
                  <a:lnTo>
                    <a:pt x="5744" y="806"/>
                  </a:lnTo>
                  <a:lnTo>
                    <a:pt x="5841" y="796"/>
                  </a:lnTo>
                  <a:lnTo>
                    <a:pt x="5948" y="786"/>
                  </a:lnTo>
                  <a:lnTo>
                    <a:pt x="6045" y="796"/>
                  </a:lnTo>
                  <a:lnTo>
                    <a:pt x="6142" y="806"/>
                  </a:lnTo>
                  <a:lnTo>
                    <a:pt x="6239" y="835"/>
                  </a:lnTo>
                  <a:lnTo>
                    <a:pt x="6326" y="854"/>
                  </a:lnTo>
                  <a:lnTo>
                    <a:pt x="6413" y="903"/>
                  </a:lnTo>
                  <a:lnTo>
                    <a:pt x="6491" y="951"/>
                  </a:lnTo>
                  <a:lnTo>
                    <a:pt x="6569" y="1009"/>
                  </a:lnTo>
                  <a:lnTo>
                    <a:pt x="6656" y="1087"/>
                  </a:lnTo>
                  <a:lnTo>
                    <a:pt x="6714" y="1164"/>
                  </a:lnTo>
                  <a:lnTo>
                    <a:pt x="6782" y="1242"/>
                  </a:lnTo>
                  <a:lnTo>
                    <a:pt x="6831" y="1329"/>
                  </a:lnTo>
                  <a:lnTo>
                    <a:pt x="6869" y="1417"/>
                  </a:lnTo>
                  <a:lnTo>
                    <a:pt x="6899" y="1514"/>
                  </a:lnTo>
                  <a:lnTo>
                    <a:pt x="6928" y="1601"/>
                  </a:lnTo>
                  <a:lnTo>
                    <a:pt x="6937" y="16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5" name="Shape 615"/>
          <p:cNvGrpSpPr/>
          <p:nvPr/>
        </p:nvGrpSpPr>
        <p:grpSpPr>
          <a:xfrm>
            <a:off x="265874" y="1465939"/>
            <a:ext cx="873309" cy="873309"/>
            <a:chOff x="818007" y="1320623"/>
            <a:chExt cx="1135200" cy="1135199"/>
          </a:xfrm>
        </p:grpSpPr>
        <p:sp>
          <p:nvSpPr>
            <p:cNvPr id="616" name="Shape 616"/>
            <p:cNvSpPr/>
            <p:nvPr/>
          </p:nvSpPr>
          <p:spPr>
            <a:xfrm>
              <a:off x="818007" y="1320623"/>
              <a:ext cx="1135200" cy="1135199"/>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617" name="Shape 617"/>
            <p:cNvSpPr/>
            <p:nvPr/>
          </p:nvSpPr>
          <p:spPr>
            <a:xfrm>
              <a:off x="1140067" y="1642422"/>
              <a:ext cx="491096" cy="498724"/>
            </a:xfrm>
            <a:custGeom>
              <a:pathLst>
                <a:path extrusionOk="0" h="6355" w="6258">
                  <a:moveTo>
                    <a:pt x="6151" y="107"/>
                  </a:moveTo>
                  <a:lnTo>
                    <a:pt x="6199" y="175"/>
                  </a:lnTo>
                  <a:lnTo>
                    <a:pt x="6228" y="243"/>
                  </a:lnTo>
                  <a:lnTo>
                    <a:pt x="6248" y="320"/>
                  </a:lnTo>
                  <a:lnTo>
                    <a:pt x="6258" y="398"/>
                  </a:lnTo>
                  <a:lnTo>
                    <a:pt x="6258" y="485"/>
                  </a:lnTo>
                  <a:lnTo>
                    <a:pt x="6248" y="582"/>
                  </a:lnTo>
                  <a:lnTo>
                    <a:pt x="6238" y="679"/>
                  </a:lnTo>
                  <a:lnTo>
                    <a:pt x="6209" y="776"/>
                  </a:lnTo>
                  <a:lnTo>
                    <a:pt x="6161" y="893"/>
                  </a:lnTo>
                  <a:lnTo>
                    <a:pt x="6122" y="999"/>
                  </a:lnTo>
                  <a:lnTo>
                    <a:pt x="6015" y="1193"/>
                  </a:lnTo>
                  <a:lnTo>
                    <a:pt x="5879" y="1387"/>
                  </a:lnTo>
                  <a:lnTo>
                    <a:pt x="5724" y="1572"/>
                  </a:lnTo>
                  <a:lnTo>
                    <a:pt x="5006" y="2290"/>
                  </a:lnTo>
                  <a:lnTo>
                    <a:pt x="5724" y="5452"/>
                  </a:lnTo>
                  <a:lnTo>
                    <a:pt x="5724" y="5491"/>
                  </a:lnTo>
                  <a:lnTo>
                    <a:pt x="5714" y="5540"/>
                  </a:lnTo>
                  <a:lnTo>
                    <a:pt x="5695" y="5569"/>
                  </a:lnTo>
                  <a:lnTo>
                    <a:pt x="5666" y="5598"/>
                  </a:lnTo>
                  <a:lnTo>
                    <a:pt x="5084" y="6044"/>
                  </a:lnTo>
                  <a:lnTo>
                    <a:pt x="5064" y="6064"/>
                  </a:lnTo>
                  <a:lnTo>
                    <a:pt x="5006" y="6064"/>
                  </a:lnTo>
                  <a:lnTo>
                    <a:pt x="4977" y="6064"/>
                  </a:lnTo>
                  <a:lnTo>
                    <a:pt x="4938" y="6054"/>
                  </a:lnTo>
                  <a:lnTo>
                    <a:pt x="4919" y="6034"/>
                  </a:lnTo>
                  <a:lnTo>
                    <a:pt x="4899" y="6015"/>
                  </a:lnTo>
                  <a:lnTo>
                    <a:pt x="4890" y="5986"/>
                  </a:lnTo>
                  <a:lnTo>
                    <a:pt x="3638" y="3687"/>
                  </a:lnTo>
                  <a:lnTo>
                    <a:pt x="2474" y="4861"/>
                  </a:lnTo>
                  <a:lnTo>
                    <a:pt x="2717" y="5734"/>
                  </a:lnTo>
                  <a:lnTo>
                    <a:pt x="2726" y="5772"/>
                  </a:lnTo>
                  <a:lnTo>
                    <a:pt x="2717" y="5811"/>
                  </a:lnTo>
                  <a:lnTo>
                    <a:pt x="2707" y="5850"/>
                  </a:lnTo>
                  <a:lnTo>
                    <a:pt x="2678" y="5879"/>
                  </a:lnTo>
                  <a:lnTo>
                    <a:pt x="2251" y="6316"/>
                  </a:lnTo>
                  <a:lnTo>
                    <a:pt x="2231" y="6335"/>
                  </a:lnTo>
                  <a:lnTo>
                    <a:pt x="2212" y="6345"/>
                  </a:lnTo>
                  <a:lnTo>
                    <a:pt x="2144" y="6355"/>
                  </a:lnTo>
                  <a:lnTo>
                    <a:pt x="2134" y="6355"/>
                  </a:lnTo>
                  <a:lnTo>
                    <a:pt x="2105" y="6355"/>
                  </a:lnTo>
                  <a:lnTo>
                    <a:pt x="2086" y="6335"/>
                  </a:lnTo>
                  <a:lnTo>
                    <a:pt x="2037" y="6296"/>
                  </a:lnTo>
                  <a:lnTo>
                    <a:pt x="1184" y="5152"/>
                  </a:lnTo>
                  <a:lnTo>
                    <a:pt x="68" y="4298"/>
                  </a:lnTo>
                  <a:lnTo>
                    <a:pt x="20" y="4249"/>
                  </a:lnTo>
                  <a:lnTo>
                    <a:pt x="10" y="4230"/>
                  </a:lnTo>
                  <a:lnTo>
                    <a:pt x="0" y="4191"/>
                  </a:lnTo>
                  <a:lnTo>
                    <a:pt x="0" y="4162"/>
                  </a:lnTo>
                  <a:lnTo>
                    <a:pt x="10" y="4133"/>
                  </a:lnTo>
                  <a:lnTo>
                    <a:pt x="29" y="4104"/>
                  </a:lnTo>
                  <a:lnTo>
                    <a:pt x="49" y="4075"/>
                  </a:lnTo>
                  <a:lnTo>
                    <a:pt x="466" y="3638"/>
                  </a:lnTo>
                  <a:lnTo>
                    <a:pt x="514" y="3599"/>
                  </a:lnTo>
                  <a:lnTo>
                    <a:pt x="582" y="3590"/>
                  </a:lnTo>
                  <a:lnTo>
                    <a:pt x="592" y="3590"/>
                  </a:lnTo>
                  <a:lnTo>
                    <a:pt x="611" y="3599"/>
                  </a:lnTo>
                  <a:lnTo>
                    <a:pt x="1475" y="3842"/>
                  </a:lnTo>
                  <a:lnTo>
                    <a:pt x="2629" y="2668"/>
                  </a:lnTo>
                  <a:lnTo>
                    <a:pt x="369" y="1407"/>
                  </a:lnTo>
                  <a:lnTo>
                    <a:pt x="340" y="1387"/>
                  </a:lnTo>
                  <a:lnTo>
                    <a:pt x="311" y="1358"/>
                  </a:lnTo>
                  <a:lnTo>
                    <a:pt x="291" y="1329"/>
                  </a:lnTo>
                  <a:lnTo>
                    <a:pt x="281" y="1290"/>
                  </a:lnTo>
                  <a:lnTo>
                    <a:pt x="281" y="1252"/>
                  </a:lnTo>
                  <a:lnTo>
                    <a:pt x="291" y="1232"/>
                  </a:lnTo>
                  <a:lnTo>
                    <a:pt x="311" y="1193"/>
                  </a:lnTo>
                  <a:lnTo>
                    <a:pt x="330" y="1164"/>
                  </a:lnTo>
                  <a:lnTo>
                    <a:pt x="902" y="582"/>
                  </a:lnTo>
                  <a:lnTo>
                    <a:pt x="931" y="573"/>
                  </a:lnTo>
                  <a:lnTo>
                    <a:pt x="961" y="553"/>
                  </a:lnTo>
                  <a:lnTo>
                    <a:pt x="999" y="553"/>
                  </a:lnTo>
                  <a:lnTo>
                    <a:pt x="1038" y="553"/>
                  </a:lnTo>
                  <a:lnTo>
                    <a:pt x="4007" y="1271"/>
                  </a:lnTo>
                  <a:lnTo>
                    <a:pt x="4725" y="553"/>
                  </a:lnTo>
                  <a:lnTo>
                    <a:pt x="4899" y="388"/>
                  </a:lnTo>
                  <a:lnTo>
                    <a:pt x="5084" y="252"/>
                  </a:lnTo>
                  <a:lnTo>
                    <a:pt x="5278" y="146"/>
                  </a:lnTo>
                  <a:lnTo>
                    <a:pt x="5384" y="97"/>
                  </a:lnTo>
                  <a:lnTo>
                    <a:pt x="5491" y="58"/>
                  </a:lnTo>
                  <a:lnTo>
                    <a:pt x="5588" y="29"/>
                  </a:lnTo>
                  <a:lnTo>
                    <a:pt x="5695" y="10"/>
                  </a:lnTo>
                  <a:lnTo>
                    <a:pt x="5782" y="0"/>
                  </a:lnTo>
                  <a:lnTo>
                    <a:pt x="5869" y="0"/>
                  </a:lnTo>
                  <a:lnTo>
                    <a:pt x="5947" y="10"/>
                  </a:lnTo>
                  <a:lnTo>
                    <a:pt x="6025" y="39"/>
                  </a:lnTo>
                  <a:lnTo>
                    <a:pt x="6083" y="68"/>
                  </a:lnTo>
                  <a:lnTo>
                    <a:pt x="6151" y="107"/>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8" name="Shape 618"/>
          <p:cNvGrpSpPr/>
          <p:nvPr/>
        </p:nvGrpSpPr>
        <p:grpSpPr>
          <a:xfrm>
            <a:off x="265813" y="2438257"/>
            <a:ext cx="873309" cy="873309"/>
            <a:chOff x="3180350" y="1313525"/>
            <a:chExt cx="1135200" cy="1135200"/>
          </a:xfrm>
        </p:grpSpPr>
        <p:sp>
          <p:nvSpPr>
            <p:cNvPr id="619" name="Shape 619"/>
            <p:cNvSpPr/>
            <p:nvPr/>
          </p:nvSpPr>
          <p:spPr>
            <a:xfrm>
              <a:off x="3180350" y="1313525"/>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20" name="Shape 620"/>
            <p:cNvSpPr/>
            <p:nvPr/>
          </p:nvSpPr>
          <p:spPr>
            <a:xfrm>
              <a:off x="3446532" y="1578499"/>
              <a:ext cx="602888" cy="612347"/>
            </a:xfrm>
            <a:custGeom>
              <a:pathLst>
                <a:path extrusionOk="0" h="6967" w="6859">
                  <a:moveTo>
                    <a:pt x="4007" y="1893"/>
                  </a:moveTo>
                  <a:lnTo>
                    <a:pt x="4007" y="3910"/>
                  </a:lnTo>
                  <a:lnTo>
                    <a:pt x="3997" y="3949"/>
                  </a:lnTo>
                  <a:lnTo>
                    <a:pt x="3997" y="3978"/>
                  </a:lnTo>
                  <a:lnTo>
                    <a:pt x="3958" y="4027"/>
                  </a:lnTo>
                  <a:lnTo>
                    <a:pt x="3910" y="4056"/>
                  </a:lnTo>
                  <a:lnTo>
                    <a:pt x="3861" y="4066"/>
                  </a:lnTo>
                  <a:lnTo>
                    <a:pt x="2425" y="4066"/>
                  </a:lnTo>
                  <a:lnTo>
                    <a:pt x="2377" y="4056"/>
                  </a:lnTo>
                  <a:lnTo>
                    <a:pt x="2328" y="4027"/>
                  </a:lnTo>
                  <a:lnTo>
                    <a:pt x="2290" y="3978"/>
                  </a:lnTo>
                  <a:lnTo>
                    <a:pt x="2290" y="3949"/>
                  </a:lnTo>
                  <a:lnTo>
                    <a:pt x="2280" y="3910"/>
                  </a:lnTo>
                  <a:lnTo>
                    <a:pt x="2280" y="3629"/>
                  </a:lnTo>
                  <a:lnTo>
                    <a:pt x="2290" y="3571"/>
                  </a:lnTo>
                  <a:lnTo>
                    <a:pt x="2328" y="3522"/>
                  </a:lnTo>
                  <a:lnTo>
                    <a:pt x="2377" y="3493"/>
                  </a:lnTo>
                  <a:lnTo>
                    <a:pt x="2425" y="3484"/>
                  </a:lnTo>
                  <a:lnTo>
                    <a:pt x="3425" y="3484"/>
                  </a:lnTo>
                  <a:lnTo>
                    <a:pt x="3425" y="1893"/>
                  </a:lnTo>
                  <a:lnTo>
                    <a:pt x="3434" y="1825"/>
                  </a:lnTo>
                  <a:lnTo>
                    <a:pt x="3463" y="1776"/>
                  </a:lnTo>
                  <a:lnTo>
                    <a:pt x="3512" y="1747"/>
                  </a:lnTo>
                  <a:lnTo>
                    <a:pt x="3570" y="1747"/>
                  </a:lnTo>
                  <a:lnTo>
                    <a:pt x="3861" y="1747"/>
                  </a:lnTo>
                  <a:lnTo>
                    <a:pt x="3910" y="1747"/>
                  </a:lnTo>
                  <a:lnTo>
                    <a:pt x="3958" y="1776"/>
                  </a:lnTo>
                  <a:lnTo>
                    <a:pt x="3997" y="1825"/>
                  </a:lnTo>
                  <a:close/>
                  <a:moveTo>
                    <a:pt x="5540" y="4725"/>
                  </a:moveTo>
                  <a:lnTo>
                    <a:pt x="5607" y="4580"/>
                  </a:lnTo>
                  <a:lnTo>
                    <a:pt x="5675" y="4425"/>
                  </a:lnTo>
                  <a:lnTo>
                    <a:pt x="5724" y="4279"/>
                  </a:lnTo>
                  <a:lnTo>
                    <a:pt x="5772" y="4124"/>
                  </a:lnTo>
                  <a:lnTo>
                    <a:pt x="5811" y="3969"/>
                  </a:lnTo>
                  <a:lnTo>
                    <a:pt x="5840" y="3813"/>
                  </a:lnTo>
                  <a:lnTo>
                    <a:pt x="5860" y="3648"/>
                  </a:lnTo>
                  <a:lnTo>
                    <a:pt x="5860" y="3484"/>
                  </a:lnTo>
                  <a:lnTo>
                    <a:pt x="5860" y="3319"/>
                  </a:lnTo>
                  <a:lnTo>
                    <a:pt x="5840" y="3154"/>
                  </a:lnTo>
                  <a:lnTo>
                    <a:pt x="5811" y="2998"/>
                  </a:lnTo>
                  <a:lnTo>
                    <a:pt x="5772" y="2843"/>
                  </a:lnTo>
                  <a:lnTo>
                    <a:pt x="5724" y="2688"/>
                  </a:lnTo>
                  <a:lnTo>
                    <a:pt x="5675" y="2543"/>
                  </a:lnTo>
                  <a:lnTo>
                    <a:pt x="5607" y="2387"/>
                  </a:lnTo>
                  <a:lnTo>
                    <a:pt x="5540" y="2251"/>
                  </a:lnTo>
                  <a:lnTo>
                    <a:pt x="5443" y="2106"/>
                  </a:lnTo>
                  <a:lnTo>
                    <a:pt x="5355" y="1980"/>
                  </a:lnTo>
                  <a:lnTo>
                    <a:pt x="5248" y="1854"/>
                  </a:lnTo>
                  <a:lnTo>
                    <a:pt x="5151" y="1737"/>
                  </a:lnTo>
                  <a:lnTo>
                    <a:pt x="5035" y="1621"/>
                  </a:lnTo>
                  <a:lnTo>
                    <a:pt x="4909" y="1524"/>
                  </a:lnTo>
                  <a:lnTo>
                    <a:pt x="4783" y="1427"/>
                  </a:lnTo>
                  <a:lnTo>
                    <a:pt x="4647" y="1349"/>
                  </a:lnTo>
                  <a:lnTo>
                    <a:pt x="4511" y="1262"/>
                  </a:lnTo>
                  <a:lnTo>
                    <a:pt x="4366" y="1204"/>
                  </a:lnTo>
                  <a:lnTo>
                    <a:pt x="4220" y="1146"/>
                  </a:lnTo>
                  <a:lnTo>
                    <a:pt x="4065" y="1097"/>
                  </a:lnTo>
                  <a:lnTo>
                    <a:pt x="3910" y="1068"/>
                  </a:lnTo>
                  <a:lnTo>
                    <a:pt x="3754" y="1039"/>
                  </a:lnTo>
                  <a:lnTo>
                    <a:pt x="3590" y="1019"/>
                  </a:lnTo>
                  <a:lnTo>
                    <a:pt x="3425" y="1019"/>
                  </a:lnTo>
                  <a:lnTo>
                    <a:pt x="3260" y="1019"/>
                  </a:lnTo>
                  <a:lnTo>
                    <a:pt x="3104" y="1039"/>
                  </a:lnTo>
                  <a:lnTo>
                    <a:pt x="2949" y="1068"/>
                  </a:lnTo>
                  <a:lnTo>
                    <a:pt x="2794" y="1097"/>
                  </a:lnTo>
                  <a:lnTo>
                    <a:pt x="2639" y="1146"/>
                  </a:lnTo>
                  <a:lnTo>
                    <a:pt x="2493" y="1204"/>
                  </a:lnTo>
                  <a:lnTo>
                    <a:pt x="2357" y="1262"/>
                  </a:lnTo>
                  <a:lnTo>
                    <a:pt x="2212" y="1349"/>
                  </a:lnTo>
                  <a:lnTo>
                    <a:pt x="2066" y="1427"/>
                  </a:lnTo>
                  <a:lnTo>
                    <a:pt x="1940" y="1524"/>
                  </a:lnTo>
                  <a:lnTo>
                    <a:pt x="1824" y="1621"/>
                  </a:lnTo>
                  <a:lnTo>
                    <a:pt x="1707" y="1737"/>
                  </a:lnTo>
                  <a:lnTo>
                    <a:pt x="1601" y="1854"/>
                  </a:lnTo>
                  <a:lnTo>
                    <a:pt x="1504" y="1980"/>
                  </a:lnTo>
                  <a:lnTo>
                    <a:pt x="1407" y="2106"/>
                  </a:lnTo>
                  <a:lnTo>
                    <a:pt x="1329" y="2251"/>
                  </a:lnTo>
                  <a:lnTo>
                    <a:pt x="1242" y="2387"/>
                  </a:lnTo>
                  <a:lnTo>
                    <a:pt x="1184" y="2543"/>
                  </a:lnTo>
                  <a:lnTo>
                    <a:pt x="1125" y="2688"/>
                  </a:lnTo>
                  <a:lnTo>
                    <a:pt x="1077" y="2843"/>
                  </a:lnTo>
                  <a:lnTo>
                    <a:pt x="1048" y="2998"/>
                  </a:lnTo>
                  <a:lnTo>
                    <a:pt x="1019" y="3154"/>
                  </a:lnTo>
                  <a:lnTo>
                    <a:pt x="999" y="3319"/>
                  </a:lnTo>
                  <a:lnTo>
                    <a:pt x="999" y="3484"/>
                  </a:lnTo>
                  <a:lnTo>
                    <a:pt x="999" y="3648"/>
                  </a:lnTo>
                  <a:lnTo>
                    <a:pt x="1019" y="3813"/>
                  </a:lnTo>
                  <a:lnTo>
                    <a:pt x="1048" y="3969"/>
                  </a:lnTo>
                  <a:lnTo>
                    <a:pt x="1077" y="4124"/>
                  </a:lnTo>
                  <a:lnTo>
                    <a:pt x="1125" y="4279"/>
                  </a:lnTo>
                  <a:lnTo>
                    <a:pt x="1184" y="4425"/>
                  </a:lnTo>
                  <a:lnTo>
                    <a:pt x="1242" y="4580"/>
                  </a:lnTo>
                  <a:lnTo>
                    <a:pt x="1329" y="4725"/>
                  </a:lnTo>
                  <a:lnTo>
                    <a:pt x="1407" y="4861"/>
                  </a:lnTo>
                  <a:lnTo>
                    <a:pt x="1504" y="4987"/>
                  </a:lnTo>
                  <a:lnTo>
                    <a:pt x="1601" y="5113"/>
                  </a:lnTo>
                  <a:lnTo>
                    <a:pt x="1707" y="5240"/>
                  </a:lnTo>
                  <a:lnTo>
                    <a:pt x="1824" y="5346"/>
                  </a:lnTo>
                  <a:lnTo>
                    <a:pt x="1940" y="5443"/>
                  </a:lnTo>
                  <a:lnTo>
                    <a:pt x="2066" y="5540"/>
                  </a:lnTo>
                  <a:lnTo>
                    <a:pt x="2212" y="5618"/>
                  </a:lnTo>
                  <a:lnTo>
                    <a:pt x="2357" y="5705"/>
                  </a:lnTo>
                  <a:lnTo>
                    <a:pt x="2493" y="5763"/>
                  </a:lnTo>
                  <a:lnTo>
                    <a:pt x="2639" y="5822"/>
                  </a:lnTo>
                  <a:lnTo>
                    <a:pt x="2794" y="5870"/>
                  </a:lnTo>
                  <a:lnTo>
                    <a:pt x="2949" y="5909"/>
                  </a:lnTo>
                  <a:lnTo>
                    <a:pt x="3104" y="5928"/>
                  </a:lnTo>
                  <a:lnTo>
                    <a:pt x="3260" y="5948"/>
                  </a:lnTo>
                  <a:lnTo>
                    <a:pt x="3425" y="5948"/>
                  </a:lnTo>
                  <a:lnTo>
                    <a:pt x="3590" y="5948"/>
                  </a:lnTo>
                  <a:lnTo>
                    <a:pt x="3754" y="5928"/>
                  </a:lnTo>
                  <a:lnTo>
                    <a:pt x="3910" y="5909"/>
                  </a:lnTo>
                  <a:lnTo>
                    <a:pt x="4065" y="5870"/>
                  </a:lnTo>
                  <a:lnTo>
                    <a:pt x="4220" y="5822"/>
                  </a:lnTo>
                  <a:lnTo>
                    <a:pt x="4366" y="5763"/>
                  </a:lnTo>
                  <a:lnTo>
                    <a:pt x="4511" y="5705"/>
                  </a:lnTo>
                  <a:lnTo>
                    <a:pt x="4647" y="5618"/>
                  </a:lnTo>
                  <a:lnTo>
                    <a:pt x="4783" y="5540"/>
                  </a:lnTo>
                  <a:lnTo>
                    <a:pt x="4909" y="5443"/>
                  </a:lnTo>
                  <a:lnTo>
                    <a:pt x="5035" y="5346"/>
                  </a:lnTo>
                  <a:lnTo>
                    <a:pt x="5151" y="5240"/>
                  </a:lnTo>
                  <a:lnTo>
                    <a:pt x="5248" y="5113"/>
                  </a:lnTo>
                  <a:lnTo>
                    <a:pt x="5355" y="4987"/>
                  </a:lnTo>
                  <a:lnTo>
                    <a:pt x="5443" y="4861"/>
                  </a:lnTo>
                  <a:close/>
                  <a:moveTo>
                    <a:pt x="6393" y="1737"/>
                  </a:moveTo>
                  <a:lnTo>
                    <a:pt x="6510" y="1931"/>
                  </a:lnTo>
                  <a:lnTo>
                    <a:pt x="6597" y="2145"/>
                  </a:lnTo>
                  <a:lnTo>
                    <a:pt x="6684" y="2358"/>
                  </a:lnTo>
                  <a:lnTo>
                    <a:pt x="6743" y="2572"/>
                  </a:lnTo>
                  <a:lnTo>
                    <a:pt x="6791" y="2785"/>
                  </a:lnTo>
                  <a:lnTo>
                    <a:pt x="6830" y="3018"/>
                  </a:lnTo>
                  <a:lnTo>
                    <a:pt x="6849" y="3241"/>
                  </a:lnTo>
                  <a:lnTo>
                    <a:pt x="6859" y="3484"/>
                  </a:lnTo>
                  <a:lnTo>
                    <a:pt x="6849" y="3716"/>
                  </a:lnTo>
                  <a:lnTo>
                    <a:pt x="6830" y="3949"/>
                  </a:lnTo>
                  <a:lnTo>
                    <a:pt x="6791" y="4172"/>
                  </a:lnTo>
                  <a:lnTo>
                    <a:pt x="6743" y="4395"/>
                  </a:lnTo>
                  <a:lnTo>
                    <a:pt x="6684" y="4609"/>
                  </a:lnTo>
                  <a:lnTo>
                    <a:pt x="6597" y="4822"/>
                  </a:lnTo>
                  <a:lnTo>
                    <a:pt x="6510" y="5036"/>
                  </a:lnTo>
                  <a:lnTo>
                    <a:pt x="6393" y="5240"/>
                  </a:lnTo>
                  <a:lnTo>
                    <a:pt x="6277" y="5424"/>
                  </a:lnTo>
                  <a:lnTo>
                    <a:pt x="6151" y="5608"/>
                  </a:lnTo>
                  <a:lnTo>
                    <a:pt x="6015" y="5783"/>
                  </a:lnTo>
                  <a:lnTo>
                    <a:pt x="5860" y="5948"/>
                  </a:lnTo>
                  <a:lnTo>
                    <a:pt x="5695" y="6103"/>
                  </a:lnTo>
                  <a:lnTo>
                    <a:pt x="5530" y="6239"/>
                  </a:lnTo>
                  <a:lnTo>
                    <a:pt x="5346" y="6384"/>
                  </a:lnTo>
                  <a:lnTo>
                    <a:pt x="5151" y="6501"/>
                  </a:lnTo>
                  <a:lnTo>
                    <a:pt x="4948" y="6607"/>
                  </a:lnTo>
                  <a:lnTo>
                    <a:pt x="4744" y="6714"/>
                  </a:lnTo>
                  <a:lnTo>
                    <a:pt x="4540" y="6782"/>
                  </a:lnTo>
                  <a:lnTo>
                    <a:pt x="4327" y="6860"/>
                  </a:lnTo>
                  <a:lnTo>
                    <a:pt x="4104" y="6908"/>
                  </a:lnTo>
                  <a:lnTo>
                    <a:pt x="3881" y="6937"/>
                  </a:lnTo>
                  <a:lnTo>
                    <a:pt x="3657" y="6957"/>
                  </a:lnTo>
                  <a:lnTo>
                    <a:pt x="3425" y="6966"/>
                  </a:lnTo>
                  <a:lnTo>
                    <a:pt x="3202" y="6957"/>
                  </a:lnTo>
                  <a:lnTo>
                    <a:pt x="2969" y="6937"/>
                  </a:lnTo>
                  <a:lnTo>
                    <a:pt x="2746" y="6908"/>
                  </a:lnTo>
                  <a:lnTo>
                    <a:pt x="2532" y="6860"/>
                  </a:lnTo>
                  <a:lnTo>
                    <a:pt x="2319" y="6782"/>
                  </a:lnTo>
                  <a:lnTo>
                    <a:pt x="2105" y="6714"/>
                  </a:lnTo>
                  <a:lnTo>
                    <a:pt x="1902" y="6607"/>
                  </a:lnTo>
                  <a:lnTo>
                    <a:pt x="1707" y="6501"/>
                  </a:lnTo>
                  <a:lnTo>
                    <a:pt x="1513" y="6384"/>
                  </a:lnTo>
                  <a:lnTo>
                    <a:pt x="1329" y="6239"/>
                  </a:lnTo>
                  <a:lnTo>
                    <a:pt x="1164" y="6103"/>
                  </a:lnTo>
                  <a:lnTo>
                    <a:pt x="999" y="5948"/>
                  </a:lnTo>
                  <a:lnTo>
                    <a:pt x="854" y="5783"/>
                  </a:lnTo>
                  <a:lnTo>
                    <a:pt x="708" y="5608"/>
                  </a:lnTo>
                  <a:lnTo>
                    <a:pt x="572" y="5424"/>
                  </a:lnTo>
                  <a:lnTo>
                    <a:pt x="456" y="5240"/>
                  </a:lnTo>
                  <a:lnTo>
                    <a:pt x="349" y="5036"/>
                  </a:lnTo>
                  <a:lnTo>
                    <a:pt x="252" y="4822"/>
                  </a:lnTo>
                  <a:lnTo>
                    <a:pt x="175" y="4609"/>
                  </a:lnTo>
                  <a:lnTo>
                    <a:pt x="107" y="4395"/>
                  </a:lnTo>
                  <a:lnTo>
                    <a:pt x="58" y="4172"/>
                  </a:lnTo>
                  <a:lnTo>
                    <a:pt x="29" y="3949"/>
                  </a:lnTo>
                  <a:lnTo>
                    <a:pt x="10" y="3716"/>
                  </a:lnTo>
                  <a:lnTo>
                    <a:pt x="0" y="3484"/>
                  </a:lnTo>
                  <a:lnTo>
                    <a:pt x="10" y="3241"/>
                  </a:lnTo>
                  <a:lnTo>
                    <a:pt x="29" y="3018"/>
                  </a:lnTo>
                  <a:lnTo>
                    <a:pt x="58" y="2785"/>
                  </a:lnTo>
                  <a:lnTo>
                    <a:pt x="107" y="2572"/>
                  </a:lnTo>
                  <a:lnTo>
                    <a:pt x="175" y="2358"/>
                  </a:lnTo>
                  <a:lnTo>
                    <a:pt x="252" y="2145"/>
                  </a:lnTo>
                  <a:lnTo>
                    <a:pt x="349" y="1931"/>
                  </a:lnTo>
                  <a:lnTo>
                    <a:pt x="456" y="1737"/>
                  </a:lnTo>
                  <a:lnTo>
                    <a:pt x="572" y="1543"/>
                  </a:lnTo>
                  <a:lnTo>
                    <a:pt x="708" y="1359"/>
                  </a:lnTo>
                  <a:lnTo>
                    <a:pt x="854" y="1184"/>
                  </a:lnTo>
                  <a:lnTo>
                    <a:pt x="999" y="1019"/>
                  </a:lnTo>
                  <a:lnTo>
                    <a:pt x="1164" y="864"/>
                  </a:lnTo>
                  <a:lnTo>
                    <a:pt x="1329" y="728"/>
                  </a:lnTo>
                  <a:lnTo>
                    <a:pt x="1513" y="583"/>
                  </a:lnTo>
                  <a:lnTo>
                    <a:pt x="1707" y="466"/>
                  </a:lnTo>
                  <a:lnTo>
                    <a:pt x="1902" y="360"/>
                  </a:lnTo>
                  <a:lnTo>
                    <a:pt x="2105" y="253"/>
                  </a:lnTo>
                  <a:lnTo>
                    <a:pt x="2319" y="185"/>
                  </a:lnTo>
                  <a:lnTo>
                    <a:pt x="2532" y="117"/>
                  </a:lnTo>
                  <a:lnTo>
                    <a:pt x="2746" y="69"/>
                  </a:lnTo>
                  <a:lnTo>
                    <a:pt x="2969" y="30"/>
                  </a:lnTo>
                  <a:lnTo>
                    <a:pt x="3202" y="10"/>
                  </a:lnTo>
                  <a:lnTo>
                    <a:pt x="3425" y="1"/>
                  </a:lnTo>
                  <a:lnTo>
                    <a:pt x="3657" y="10"/>
                  </a:lnTo>
                  <a:lnTo>
                    <a:pt x="3881" y="30"/>
                  </a:lnTo>
                  <a:lnTo>
                    <a:pt x="4104" y="69"/>
                  </a:lnTo>
                  <a:lnTo>
                    <a:pt x="4327" y="117"/>
                  </a:lnTo>
                  <a:lnTo>
                    <a:pt x="4540" y="185"/>
                  </a:lnTo>
                  <a:lnTo>
                    <a:pt x="4744" y="253"/>
                  </a:lnTo>
                  <a:lnTo>
                    <a:pt x="4948" y="360"/>
                  </a:lnTo>
                  <a:lnTo>
                    <a:pt x="5151" y="466"/>
                  </a:lnTo>
                  <a:lnTo>
                    <a:pt x="5346" y="583"/>
                  </a:lnTo>
                  <a:lnTo>
                    <a:pt x="5530" y="728"/>
                  </a:lnTo>
                  <a:lnTo>
                    <a:pt x="5695" y="864"/>
                  </a:lnTo>
                  <a:lnTo>
                    <a:pt x="5860" y="1019"/>
                  </a:lnTo>
                  <a:lnTo>
                    <a:pt x="6015" y="1184"/>
                  </a:lnTo>
                  <a:lnTo>
                    <a:pt x="6151" y="1359"/>
                  </a:lnTo>
                  <a:lnTo>
                    <a:pt x="6277" y="1543"/>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21" name="Shape 621"/>
          <p:cNvGrpSpPr/>
          <p:nvPr/>
        </p:nvGrpSpPr>
        <p:grpSpPr>
          <a:xfrm>
            <a:off x="265872" y="4382751"/>
            <a:ext cx="873309" cy="873309"/>
            <a:chOff x="2120076" y="3333992"/>
            <a:chExt cx="1135200" cy="1135200"/>
          </a:xfrm>
        </p:grpSpPr>
        <p:sp>
          <p:nvSpPr>
            <p:cNvPr id="622" name="Shape 622"/>
            <p:cNvSpPr/>
            <p:nvPr/>
          </p:nvSpPr>
          <p:spPr>
            <a:xfrm>
              <a:off x="2120076" y="3333992"/>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23" name="Shape 623"/>
            <p:cNvSpPr/>
            <p:nvPr/>
          </p:nvSpPr>
          <p:spPr>
            <a:xfrm>
              <a:off x="2442132" y="3632709"/>
              <a:ext cx="491092" cy="544877"/>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24" name="Shape 624"/>
          <p:cNvGrpSpPr/>
          <p:nvPr/>
        </p:nvGrpSpPr>
        <p:grpSpPr>
          <a:xfrm>
            <a:off x="265686" y="3410573"/>
            <a:ext cx="873309" cy="873309"/>
            <a:chOff x="5398293" y="1324172"/>
            <a:chExt cx="1135200" cy="1135200"/>
          </a:xfrm>
        </p:grpSpPr>
        <p:sp>
          <p:nvSpPr>
            <p:cNvPr id="625" name="Shape 625"/>
            <p:cNvSpPr/>
            <p:nvPr/>
          </p:nvSpPr>
          <p:spPr>
            <a:xfrm>
              <a:off x="5398293" y="1324172"/>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26" name="Shape 626"/>
            <p:cNvSpPr/>
            <p:nvPr/>
          </p:nvSpPr>
          <p:spPr>
            <a:xfrm>
              <a:off x="5653975" y="1619345"/>
              <a:ext cx="715386" cy="544877"/>
            </a:xfrm>
            <a:custGeom>
              <a:pathLst>
                <a:path extrusionOk="0" h="6976" w="9159">
                  <a:moveTo>
                    <a:pt x="2862" y="3483"/>
                  </a:moveTo>
                  <a:lnTo>
                    <a:pt x="2862" y="5811"/>
                  </a:lnTo>
                  <a:lnTo>
                    <a:pt x="1717" y="5811"/>
                  </a:lnTo>
                  <a:lnTo>
                    <a:pt x="1717" y="3483"/>
                  </a:lnTo>
                  <a:close/>
                  <a:moveTo>
                    <a:pt x="4579" y="1165"/>
                  </a:moveTo>
                  <a:lnTo>
                    <a:pt x="4579" y="5811"/>
                  </a:lnTo>
                  <a:lnTo>
                    <a:pt x="3444" y="5811"/>
                  </a:lnTo>
                  <a:lnTo>
                    <a:pt x="3444" y="1165"/>
                  </a:lnTo>
                  <a:close/>
                  <a:moveTo>
                    <a:pt x="9158" y="6394"/>
                  </a:moveTo>
                  <a:lnTo>
                    <a:pt x="9158" y="6976"/>
                  </a:lnTo>
                  <a:lnTo>
                    <a:pt x="0" y="6976"/>
                  </a:lnTo>
                  <a:lnTo>
                    <a:pt x="0" y="0"/>
                  </a:lnTo>
                  <a:lnTo>
                    <a:pt x="582" y="0"/>
                  </a:lnTo>
                  <a:lnTo>
                    <a:pt x="582" y="6394"/>
                  </a:lnTo>
                  <a:close/>
                  <a:moveTo>
                    <a:pt x="6296" y="2329"/>
                  </a:moveTo>
                  <a:lnTo>
                    <a:pt x="6296" y="5811"/>
                  </a:lnTo>
                  <a:lnTo>
                    <a:pt x="5152" y="5811"/>
                  </a:lnTo>
                  <a:lnTo>
                    <a:pt x="5152" y="2329"/>
                  </a:lnTo>
                  <a:close/>
                  <a:moveTo>
                    <a:pt x="8014" y="592"/>
                  </a:moveTo>
                  <a:lnTo>
                    <a:pt x="8014" y="5811"/>
                  </a:lnTo>
                  <a:lnTo>
                    <a:pt x="6869" y="5811"/>
                  </a:lnTo>
                  <a:lnTo>
                    <a:pt x="6869" y="592"/>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627" name="Shape 627"/>
          <p:cNvSpPr/>
          <p:nvPr/>
        </p:nvSpPr>
        <p:spPr>
          <a:xfrm>
            <a:off x="7770244" y="136176"/>
            <a:ext cx="1184968" cy="1232004"/>
          </a:xfrm>
          <a:custGeom>
            <a:pathLst>
              <a:path extrusionOk="0" h="6724" w="6957">
                <a:moveTo>
                  <a:pt x="6957" y="3202"/>
                </a:moveTo>
                <a:lnTo>
                  <a:pt x="6947" y="3309"/>
                </a:lnTo>
                <a:lnTo>
                  <a:pt x="6918" y="3415"/>
                </a:lnTo>
                <a:lnTo>
                  <a:pt x="6869" y="3522"/>
                </a:lnTo>
                <a:lnTo>
                  <a:pt x="6792" y="3600"/>
                </a:lnTo>
                <a:lnTo>
                  <a:pt x="3891" y="6559"/>
                </a:lnTo>
                <a:lnTo>
                  <a:pt x="3794" y="6636"/>
                </a:lnTo>
                <a:lnTo>
                  <a:pt x="3697" y="6694"/>
                </a:lnTo>
                <a:lnTo>
                  <a:pt x="3590" y="6714"/>
                </a:lnTo>
                <a:lnTo>
                  <a:pt x="3474" y="6724"/>
                </a:lnTo>
                <a:lnTo>
                  <a:pt x="3367" y="6714"/>
                </a:lnTo>
                <a:lnTo>
                  <a:pt x="3251" y="6694"/>
                </a:lnTo>
                <a:lnTo>
                  <a:pt x="3163" y="6636"/>
                </a:lnTo>
                <a:lnTo>
                  <a:pt x="3076" y="6559"/>
                </a:lnTo>
                <a:lnTo>
                  <a:pt x="166" y="3600"/>
                </a:lnTo>
                <a:lnTo>
                  <a:pt x="88" y="3522"/>
                </a:lnTo>
                <a:lnTo>
                  <a:pt x="39" y="3415"/>
                </a:lnTo>
                <a:lnTo>
                  <a:pt x="10" y="3318"/>
                </a:lnTo>
                <a:lnTo>
                  <a:pt x="1" y="3202"/>
                </a:lnTo>
                <a:lnTo>
                  <a:pt x="10" y="3076"/>
                </a:lnTo>
                <a:lnTo>
                  <a:pt x="39" y="2969"/>
                </a:lnTo>
                <a:lnTo>
                  <a:pt x="88" y="2882"/>
                </a:lnTo>
                <a:lnTo>
                  <a:pt x="166" y="2785"/>
                </a:lnTo>
                <a:lnTo>
                  <a:pt x="495" y="2445"/>
                </a:lnTo>
                <a:lnTo>
                  <a:pt x="583" y="2377"/>
                </a:lnTo>
                <a:lnTo>
                  <a:pt x="689" y="2319"/>
                </a:lnTo>
                <a:lnTo>
                  <a:pt x="786" y="2280"/>
                </a:lnTo>
                <a:lnTo>
                  <a:pt x="913" y="2271"/>
                </a:lnTo>
                <a:lnTo>
                  <a:pt x="1019" y="2280"/>
                </a:lnTo>
                <a:lnTo>
                  <a:pt x="1116" y="2319"/>
                </a:lnTo>
                <a:lnTo>
                  <a:pt x="1223" y="2377"/>
                </a:lnTo>
                <a:lnTo>
                  <a:pt x="1301" y="2445"/>
                </a:lnTo>
                <a:lnTo>
                  <a:pt x="2620" y="3774"/>
                </a:lnTo>
                <a:lnTo>
                  <a:pt x="2620" y="583"/>
                </a:lnTo>
                <a:lnTo>
                  <a:pt x="2630" y="466"/>
                </a:lnTo>
                <a:lnTo>
                  <a:pt x="2659" y="369"/>
                </a:lnTo>
                <a:lnTo>
                  <a:pt x="2717" y="262"/>
                </a:lnTo>
                <a:lnTo>
                  <a:pt x="2785" y="175"/>
                </a:lnTo>
                <a:lnTo>
                  <a:pt x="2882" y="97"/>
                </a:lnTo>
                <a:lnTo>
                  <a:pt x="2979" y="49"/>
                </a:lnTo>
                <a:lnTo>
                  <a:pt x="3086" y="10"/>
                </a:lnTo>
                <a:lnTo>
                  <a:pt x="3192" y="0"/>
                </a:lnTo>
                <a:lnTo>
                  <a:pt x="3765" y="0"/>
                </a:lnTo>
                <a:lnTo>
                  <a:pt x="3881" y="10"/>
                </a:lnTo>
                <a:lnTo>
                  <a:pt x="3978" y="49"/>
                </a:lnTo>
                <a:lnTo>
                  <a:pt x="4075" y="97"/>
                </a:lnTo>
                <a:lnTo>
                  <a:pt x="4163" y="175"/>
                </a:lnTo>
                <a:lnTo>
                  <a:pt x="4240" y="262"/>
                </a:lnTo>
                <a:lnTo>
                  <a:pt x="4289" y="369"/>
                </a:lnTo>
                <a:lnTo>
                  <a:pt x="4327" y="466"/>
                </a:lnTo>
                <a:lnTo>
                  <a:pt x="4337" y="583"/>
                </a:lnTo>
                <a:lnTo>
                  <a:pt x="4337" y="3774"/>
                </a:lnTo>
                <a:lnTo>
                  <a:pt x="5647" y="2445"/>
                </a:lnTo>
                <a:lnTo>
                  <a:pt x="5744" y="2377"/>
                </a:lnTo>
                <a:lnTo>
                  <a:pt x="5831" y="2319"/>
                </a:lnTo>
                <a:lnTo>
                  <a:pt x="5938" y="2280"/>
                </a:lnTo>
                <a:lnTo>
                  <a:pt x="6054" y="2271"/>
                </a:lnTo>
                <a:lnTo>
                  <a:pt x="6161" y="2280"/>
                </a:lnTo>
                <a:lnTo>
                  <a:pt x="6268" y="2319"/>
                </a:lnTo>
                <a:lnTo>
                  <a:pt x="6365" y="2377"/>
                </a:lnTo>
                <a:lnTo>
                  <a:pt x="6452" y="2445"/>
                </a:lnTo>
                <a:lnTo>
                  <a:pt x="6792" y="2785"/>
                </a:lnTo>
                <a:lnTo>
                  <a:pt x="6869" y="2882"/>
                </a:lnTo>
                <a:lnTo>
                  <a:pt x="6918" y="2979"/>
                </a:lnTo>
                <a:lnTo>
                  <a:pt x="6947" y="3076"/>
                </a:lnTo>
                <a:lnTo>
                  <a:pt x="6957" y="3202"/>
                </a:lnTo>
                <a:close/>
              </a:path>
            </a:pathLst>
          </a:custGeom>
          <a:solidFill>
            <a:srgbClr val="EFEFE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x="0" y="0"/>
          <a:ext cx="0" cy="0"/>
          <a:chOff x="0" y="0"/>
          <a:chExt cx="0" cy="0"/>
        </a:xfrm>
      </p:grpSpPr>
      <p:sp>
        <p:nvSpPr>
          <p:cNvPr id="632" name="Shape 632"/>
          <p:cNvSpPr/>
          <p:nvPr/>
        </p:nvSpPr>
        <p:spPr>
          <a:xfrm>
            <a:off x="7759971" y="150553"/>
            <a:ext cx="1184971" cy="1203237"/>
          </a:xfrm>
          <a:custGeom>
            <a:pathLst>
              <a:path extrusionOk="0" h="6976" w="6870">
                <a:moveTo>
                  <a:pt x="4240" y="2668"/>
                </a:moveTo>
                <a:lnTo>
                  <a:pt x="4318" y="2746"/>
                </a:lnTo>
                <a:lnTo>
                  <a:pt x="4386" y="2843"/>
                </a:lnTo>
                <a:lnTo>
                  <a:pt x="4444" y="2940"/>
                </a:lnTo>
                <a:lnTo>
                  <a:pt x="4492" y="3037"/>
                </a:lnTo>
                <a:lnTo>
                  <a:pt x="4531" y="3143"/>
                </a:lnTo>
                <a:lnTo>
                  <a:pt x="4551" y="3250"/>
                </a:lnTo>
                <a:lnTo>
                  <a:pt x="4570" y="3357"/>
                </a:lnTo>
                <a:lnTo>
                  <a:pt x="4570" y="3483"/>
                </a:lnTo>
                <a:lnTo>
                  <a:pt x="4570" y="3599"/>
                </a:lnTo>
                <a:lnTo>
                  <a:pt x="4551" y="3716"/>
                </a:lnTo>
                <a:lnTo>
                  <a:pt x="4531" y="3832"/>
                </a:lnTo>
                <a:lnTo>
                  <a:pt x="4492" y="3929"/>
                </a:lnTo>
                <a:lnTo>
                  <a:pt x="4444" y="4026"/>
                </a:lnTo>
                <a:lnTo>
                  <a:pt x="4386" y="4133"/>
                </a:lnTo>
                <a:lnTo>
                  <a:pt x="4318" y="4220"/>
                </a:lnTo>
                <a:lnTo>
                  <a:pt x="4240" y="4308"/>
                </a:lnTo>
                <a:lnTo>
                  <a:pt x="4153" y="4385"/>
                </a:lnTo>
                <a:lnTo>
                  <a:pt x="4066" y="4453"/>
                </a:lnTo>
                <a:lnTo>
                  <a:pt x="3969" y="4511"/>
                </a:lnTo>
                <a:lnTo>
                  <a:pt x="3881" y="4560"/>
                </a:lnTo>
                <a:lnTo>
                  <a:pt x="3765" y="4599"/>
                </a:lnTo>
                <a:lnTo>
                  <a:pt x="3668" y="4628"/>
                </a:lnTo>
                <a:lnTo>
                  <a:pt x="3551" y="4647"/>
                </a:lnTo>
                <a:lnTo>
                  <a:pt x="3435" y="4647"/>
                </a:lnTo>
                <a:lnTo>
                  <a:pt x="3319" y="4647"/>
                </a:lnTo>
                <a:lnTo>
                  <a:pt x="3212" y="4628"/>
                </a:lnTo>
                <a:lnTo>
                  <a:pt x="3095" y="4599"/>
                </a:lnTo>
                <a:lnTo>
                  <a:pt x="2998" y="4560"/>
                </a:lnTo>
                <a:lnTo>
                  <a:pt x="2892" y="4511"/>
                </a:lnTo>
                <a:lnTo>
                  <a:pt x="2804" y="4453"/>
                </a:lnTo>
                <a:lnTo>
                  <a:pt x="2717" y="4385"/>
                </a:lnTo>
                <a:lnTo>
                  <a:pt x="2620" y="4308"/>
                </a:lnTo>
                <a:lnTo>
                  <a:pt x="2552" y="4220"/>
                </a:lnTo>
                <a:lnTo>
                  <a:pt x="2475" y="4133"/>
                </a:lnTo>
                <a:lnTo>
                  <a:pt x="2416" y="4026"/>
                </a:lnTo>
                <a:lnTo>
                  <a:pt x="2378" y="3929"/>
                </a:lnTo>
                <a:lnTo>
                  <a:pt x="2339" y="3832"/>
                </a:lnTo>
                <a:lnTo>
                  <a:pt x="2310" y="3716"/>
                </a:lnTo>
                <a:lnTo>
                  <a:pt x="2290" y="3599"/>
                </a:lnTo>
                <a:lnTo>
                  <a:pt x="2290" y="3483"/>
                </a:lnTo>
                <a:lnTo>
                  <a:pt x="2290" y="3357"/>
                </a:lnTo>
                <a:lnTo>
                  <a:pt x="2310" y="3250"/>
                </a:lnTo>
                <a:lnTo>
                  <a:pt x="2339" y="3143"/>
                </a:lnTo>
                <a:lnTo>
                  <a:pt x="2378" y="3037"/>
                </a:lnTo>
                <a:lnTo>
                  <a:pt x="2416" y="2940"/>
                </a:lnTo>
                <a:lnTo>
                  <a:pt x="2475" y="2843"/>
                </a:lnTo>
                <a:lnTo>
                  <a:pt x="2552" y="2746"/>
                </a:lnTo>
                <a:lnTo>
                  <a:pt x="2620" y="2668"/>
                </a:lnTo>
                <a:lnTo>
                  <a:pt x="2717" y="2581"/>
                </a:lnTo>
                <a:lnTo>
                  <a:pt x="2804" y="2513"/>
                </a:lnTo>
                <a:lnTo>
                  <a:pt x="2892" y="2455"/>
                </a:lnTo>
                <a:lnTo>
                  <a:pt x="2998" y="2406"/>
                </a:lnTo>
                <a:lnTo>
                  <a:pt x="3095" y="2367"/>
                </a:lnTo>
                <a:lnTo>
                  <a:pt x="3212" y="2338"/>
                </a:lnTo>
                <a:lnTo>
                  <a:pt x="3319" y="2329"/>
                </a:lnTo>
                <a:lnTo>
                  <a:pt x="3435" y="2329"/>
                </a:lnTo>
                <a:lnTo>
                  <a:pt x="3551" y="2329"/>
                </a:lnTo>
                <a:lnTo>
                  <a:pt x="3668" y="2338"/>
                </a:lnTo>
                <a:lnTo>
                  <a:pt x="3765" y="2367"/>
                </a:lnTo>
                <a:lnTo>
                  <a:pt x="3881" y="2406"/>
                </a:lnTo>
                <a:lnTo>
                  <a:pt x="3969" y="2455"/>
                </a:lnTo>
                <a:lnTo>
                  <a:pt x="4066" y="2513"/>
                </a:lnTo>
                <a:lnTo>
                  <a:pt x="4153" y="2581"/>
                </a:lnTo>
                <a:close/>
                <a:moveTo>
                  <a:pt x="4648" y="4715"/>
                </a:moveTo>
                <a:lnTo>
                  <a:pt x="4764" y="4589"/>
                </a:lnTo>
                <a:lnTo>
                  <a:pt x="4871" y="4453"/>
                </a:lnTo>
                <a:lnTo>
                  <a:pt x="4948" y="4308"/>
                </a:lnTo>
                <a:lnTo>
                  <a:pt x="5026" y="4152"/>
                </a:lnTo>
                <a:lnTo>
                  <a:pt x="5075" y="3997"/>
                </a:lnTo>
                <a:lnTo>
                  <a:pt x="5113" y="3832"/>
                </a:lnTo>
                <a:lnTo>
                  <a:pt x="5142" y="3667"/>
                </a:lnTo>
                <a:lnTo>
                  <a:pt x="5152" y="3483"/>
                </a:lnTo>
                <a:lnTo>
                  <a:pt x="5142" y="3308"/>
                </a:lnTo>
                <a:lnTo>
                  <a:pt x="5113" y="3134"/>
                </a:lnTo>
                <a:lnTo>
                  <a:pt x="5075" y="2979"/>
                </a:lnTo>
                <a:lnTo>
                  <a:pt x="5026" y="2814"/>
                </a:lnTo>
                <a:lnTo>
                  <a:pt x="4948" y="2668"/>
                </a:lnTo>
                <a:lnTo>
                  <a:pt x="4871" y="2513"/>
                </a:lnTo>
                <a:lnTo>
                  <a:pt x="4764" y="2377"/>
                </a:lnTo>
                <a:lnTo>
                  <a:pt x="4648" y="2251"/>
                </a:lnTo>
                <a:lnTo>
                  <a:pt x="4522" y="2135"/>
                </a:lnTo>
                <a:lnTo>
                  <a:pt x="4386" y="2028"/>
                </a:lnTo>
                <a:lnTo>
                  <a:pt x="4240" y="1941"/>
                </a:lnTo>
                <a:lnTo>
                  <a:pt x="4085" y="1863"/>
                </a:lnTo>
                <a:lnTo>
                  <a:pt x="3939" y="1814"/>
                </a:lnTo>
                <a:lnTo>
                  <a:pt x="3775" y="1776"/>
                </a:lnTo>
                <a:lnTo>
                  <a:pt x="3610" y="1746"/>
                </a:lnTo>
                <a:lnTo>
                  <a:pt x="3435" y="1737"/>
                </a:lnTo>
                <a:lnTo>
                  <a:pt x="3260" y="1746"/>
                </a:lnTo>
                <a:lnTo>
                  <a:pt x="3086" y="1776"/>
                </a:lnTo>
                <a:lnTo>
                  <a:pt x="2931" y="1814"/>
                </a:lnTo>
                <a:lnTo>
                  <a:pt x="2775" y="1863"/>
                </a:lnTo>
                <a:lnTo>
                  <a:pt x="2630" y="1941"/>
                </a:lnTo>
                <a:lnTo>
                  <a:pt x="2484" y="2028"/>
                </a:lnTo>
                <a:lnTo>
                  <a:pt x="2348" y="2135"/>
                </a:lnTo>
                <a:lnTo>
                  <a:pt x="2222" y="2251"/>
                </a:lnTo>
                <a:lnTo>
                  <a:pt x="2096" y="2377"/>
                </a:lnTo>
                <a:lnTo>
                  <a:pt x="1999" y="2513"/>
                </a:lnTo>
                <a:lnTo>
                  <a:pt x="1912" y="2668"/>
                </a:lnTo>
                <a:lnTo>
                  <a:pt x="1844" y="2814"/>
                </a:lnTo>
                <a:lnTo>
                  <a:pt x="1786" y="2979"/>
                </a:lnTo>
                <a:lnTo>
                  <a:pt x="1747" y="3134"/>
                </a:lnTo>
                <a:lnTo>
                  <a:pt x="1718" y="3308"/>
                </a:lnTo>
                <a:lnTo>
                  <a:pt x="1718" y="3483"/>
                </a:lnTo>
                <a:lnTo>
                  <a:pt x="1718" y="3667"/>
                </a:lnTo>
                <a:lnTo>
                  <a:pt x="1747" y="3832"/>
                </a:lnTo>
                <a:lnTo>
                  <a:pt x="1786" y="3997"/>
                </a:lnTo>
                <a:lnTo>
                  <a:pt x="1844" y="4152"/>
                </a:lnTo>
                <a:lnTo>
                  <a:pt x="1912" y="4308"/>
                </a:lnTo>
                <a:lnTo>
                  <a:pt x="1999" y="4453"/>
                </a:lnTo>
                <a:lnTo>
                  <a:pt x="2096" y="4589"/>
                </a:lnTo>
                <a:lnTo>
                  <a:pt x="2222" y="4715"/>
                </a:lnTo>
                <a:lnTo>
                  <a:pt x="2348" y="4832"/>
                </a:lnTo>
                <a:lnTo>
                  <a:pt x="2484" y="4938"/>
                </a:lnTo>
                <a:lnTo>
                  <a:pt x="2630" y="5026"/>
                </a:lnTo>
                <a:lnTo>
                  <a:pt x="2775" y="5103"/>
                </a:lnTo>
                <a:lnTo>
                  <a:pt x="2931" y="5161"/>
                </a:lnTo>
                <a:lnTo>
                  <a:pt x="3086" y="5190"/>
                </a:lnTo>
                <a:lnTo>
                  <a:pt x="3260" y="5220"/>
                </a:lnTo>
                <a:lnTo>
                  <a:pt x="3435" y="5229"/>
                </a:lnTo>
                <a:lnTo>
                  <a:pt x="3610" y="5220"/>
                </a:lnTo>
                <a:lnTo>
                  <a:pt x="3775" y="5190"/>
                </a:lnTo>
                <a:lnTo>
                  <a:pt x="3939" y="5161"/>
                </a:lnTo>
                <a:lnTo>
                  <a:pt x="4085" y="5103"/>
                </a:lnTo>
                <a:lnTo>
                  <a:pt x="4240" y="5026"/>
                </a:lnTo>
                <a:lnTo>
                  <a:pt x="4386" y="4938"/>
                </a:lnTo>
                <a:lnTo>
                  <a:pt x="4522" y="4832"/>
                </a:lnTo>
                <a:close/>
                <a:moveTo>
                  <a:pt x="5045" y="1844"/>
                </a:moveTo>
                <a:lnTo>
                  <a:pt x="5210" y="2008"/>
                </a:lnTo>
                <a:lnTo>
                  <a:pt x="5346" y="2193"/>
                </a:lnTo>
                <a:lnTo>
                  <a:pt x="5463" y="2387"/>
                </a:lnTo>
                <a:lnTo>
                  <a:pt x="5550" y="2591"/>
                </a:lnTo>
                <a:lnTo>
                  <a:pt x="5628" y="2804"/>
                </a:lnTo>
                <a:lnTo>
                  <a:pt x="5686" y="3017"/>
                </a:lnTo>
                <a:lnTo>
                  <a:pt x="5715" y="3250"/>
                </a:lnTo>
                <a:lnTo>
                  <a:pt x="5715" y="3483"/>
                </a:lnTo>
                <a:lnTo>
                  <a:pt x="5715" y="3716"/>
                </a:lnTo>
                <a:lnTo>
                  <a:pt x="5686" y="3949"/>
                </a:lnTo>
                <a:lnTo>
                  <a:pt x="5628" y="4172"/>
                </a:lnTo>
                <a:lnTo>
                  <a:pt x="5550" y="4376"/>
                </a:lnTo>
                <a:lnTo>
                  <a:pt x="5463" y="4579"/>
                </a:lnTo>
                <a:lnTo>
                  <a:pt x="5346" y="4773"/>
                </a:lnTo>
                <a:lnTo>
                  <a:pt x="5210" y="4958"/>
                </a:lnTo>
                <a:lnTo>
                  <a:pt x="5045" y="5132"/>
                </a:lnTo>
                <a:lnTo>
                  <a:pt x="4881" y="5287"/>
                </a:lnTo>
                <a:lnTo>
                  <a:pt x="4706" y="5423"/>
                </a:lnTo>
                <a:lnTo>
                  <a:pt x="4512" y="5540"/>
                </a:lnTo>
                <a:lnTo>
                  <a:pt x="4308" y="5637"/>
                </a:lnTo>
                <a:lnTo>
                  <a:pt x="4104" y="5705"/>
                </a:lnTo>
                <a:lnTo>
                  <a:pt x="3881" y="5763"/>
                </a:lnTo>
                <a:lnTo>
                  <a:pt x="3668" y="5802"/>
                </a:lnTo>
                <a:lnTo>
                  <a:pt x="3435" y="5811"/>
                </a:lnTo>
                <a:lnTo>
                  <a:pt x="3202" y="5802"/>
                </a:lnTo>
                <a:lnTo>
                  <a:pt x="2979" y="5763"/>
                </a:lnTo>
                <a:lnTo>
                  <a:pt x="2756" y="5705"/>
                </a:lnTo>
                <a:lnTo>
                  <a:pt x="2552" y="5637"/>
                </a:lnTo>
                <a:lnTo>
                  <a:pt x="2358" y="5540"/>
                </a:lnTo>
                <a:lnTo>
                  <a:pt x="2174" y="5423"/>
                </a:lnTo>
                <a:lnTo>
                  <a:pt x="1989" y="5287"/>
                </a:lnTo>
                <a:lnTo>
                  <a:pt x="1815" y="5132"/>
                </a:lnTo>
                <a:lnTo>
                  <a:pt x="1660" y="4958"/>
                </a:lnTo>
                <a:lnTo>
                  <a:pt x="1524" y="4773"/>
                </a:lnTo>
                <a:lnTo>
                  <a:pt x="1407" y="4579"/>
                </a:lnTo>
                <a:lnTo>
                  <a:pt x="1310" y="4376"/>
                </a:lnTo>
                <a:lnTo>
                  <a:pt x="1233" y="4172"/>
                </a:lnTo>
                <a:lnTo>
                  <a:pt x="1194" y="3949"/>
                </a:lnTo>
                <a:lnTo>
                  <a:pt x="1155" y="3716"/>
                </a:lnTo>
                <a:lnTo>
                  <a:pt x="1145" y="3483"/>
                </a:lnTo>
                <a:lnTo>
                  <a:pt x="1155" y="3250"/>
                </a:lnTo>
                <a:lnTo>
                  <a:pt x="1194" y="3017"/>
                </a:lnTo>
                <a:lnTo>
                  <a:pt x="1233" y="2804"/>
                </a:lnTo>
                <a:lnTo>
                  <a:pt x="1310" y="2591"/>
                </a:lnTo>
                <a:lnTo>
                  <a:pt x="1407" y="2387"/>
                </a:lnTo>
                <a:lnTo>
                  <a:pt x="1524" y="2193"/>
                </a:lnTo>
                <a:lnTo>
                  <a:pt x="1660" y="2008"/>
                </a:lnTo>
                <a:lnTo>
                  <a:pt x="1815" y="1844"/>
                </a:lnTo>
                <a:lnTo>
                  <a:pt x="1989" y="1679"/>
                </a:lnTo>
                <a:lnTo>
                  <a:pt x="2174" y="1543"/>
                </a:lnTo>
                <a:lnTo>
                  <a:pt x="2358" y="1426"/>
                </a:lnTo>
                <a:lnTo>
                  <a:pt x="2552" y="1339"/>
                </a:lnTo>
                <a:lnTo>
                  <a:pt x="2756" y="1261"/>
                </a:lnTo>
                <a:lnTo>
                  <a:pt x="2979" y="1203"/>
                </a:lnTo>
                <a:lnTo>
                  <a:pt x="3202" y="1174"/>
                </a:lnTo>
                <a:lnTo>
                  <a:pt x="3435" y="1164"/>
                </a:lnTo>
                <a:lnTo>
                  <a:pt x="3668" y="1174"/>
                </a:lnTo>
                <a:lnTo>
                  <a:pt x="3881" y="1203"/>
                </a:lnTo>
                <a:lnTo>
                  <a:pt x="4104" y="1261"/>
                </a:lnTo>
                <a:lnTo>
                  <a:pt x="4308" y="1339"/>
                </a:lnTo>
                <a:lnTo>
                  <a:pt x="4512" y="1426"/>
                </a:lnTo>
                <a:lnTo>
                  <a:pt x="4706" y="1543"/>
                </a:lnTo>
                <a:lnTo>
                  <a:pt x="4881" y="1679"/>
                </a:lnTo>
                <a:close/>
                <a:moveTo>
                  <a:pt x="6064" y="4608"/>
                </a:moveTo>
                <a:lnTo>
                  <a:pt x="6122" y="4482"/>
                </a:lnTo>
                <a:lnTo>
                  <a:pt x="6171" y="4337"/>
                </a:lnTo>
                <a:lnTo>
                  <a:pt x="6210" y="4201"/>
                </a:lnTo>
                <a:lnTo>
                  <a:pt x="6229" y="4055"/>
                </a:lnTo>
                <a:lnTo>
                  <a:pt x="6258" y="3920"/>
                </a:lnTo>
                <a:lnTo>
                  <a:pt x="6278" y="3774"/>
                </a:lnTo>
                <a:lnTo>
                  <a:pt x="6287" y="3629"/>
                </a:lnTo>
                <a:lnTo>
                  <a:pt x="6297" y="3483"/>
                </a:lnTo>
                <a:lnTo>
                  <a:pt x="6287" y="3338"/>
                </a:lnTo>
                <a:lnTo>
                  <a:pt x="6278" y="3192"/>
                </a:lnTo>
                <a:lnTo>
                  <a:pt x="6258" y="3046"/>
                </a:lnTo>
                <a:lnTo>
                  <a:pt x="6229" y="2911"/>
                </a:lnTo>
                <a:lnTo>
                  <a:pt x="6210" y="2765"/>
                </a:lnTo>
                <a:lnTo>
                  <a:pt x="6171" y="2629"/>
                </a:lnTo>
                <a:lnTo>
                  <a:pt x="6122" y="2493"/>
                </a:lnTo>
                <a:lnTo>
                  <a:pt x="6064" y="2348"/>
                </a:lnTo>
                <a:lnTo>
                  <a:pt x="6006" y="2222"/>
                </a:lnTo>
                <a:lnTo>
                  <a:pt x="5938" y="2096"/>
                </a:lnTo>
                <a:lnTo>
                  <a:pt x="5802" y="1853"/>
                </a:lnTo>
                <a:lnTo>
                  <a:pt x="5637" y="1640"/>
                </a:lnTo>
                <a:lnTo>
                  <a:pt x="5453" y="1426"/>
                </a:lnTo>
                <a:lnTo>
                  <a:pt x="5249" y="1242"/>
                </a:lnTo>
                <a:lnTo>
                  <a:pt x="5036" y="1077"/>
                </a:lnTo>
                <a:lnTo>
                  <a:pt x="4803" y="941"/>
                </a:lnTo>
                <a:lnTo>
                  <a:pt x="4551" y="815"/>
                </a:lnTo>
                <a:lnTo>
                  <a:pt x="4405" y="757"/>
                </a:lnTo>
                <a:lnTo>
                  <a:pt x="4279" y="708"/>
                </a:lnTo>
                <a:lnTo>
                  <a:pt x="4143" y="679"/>
                </a:lnTo>
                <a:lnTo>
                  <a:pt x="4007" y="641"/>
                </a:lnTo>
                <a:lnTo>
                  <a:pt x="3862" y="611"/>
                </a:lnTo>
                <a:lnTo>
                  <a:pt x="3716" y="592"/>
                </a:lnTo>
                <a:lnTo>
                  <a:pt x="3571" y="582"/>
                </a:lnTo>
                <a:lnTo>
                  <a:pt x="3435" y="582"/>
                </a:lnTo>
                <a:lnTo>
                  <a:pt x="3289" y="582"/>
                </a:lnTo>
                <a:lnTo>
                  <a:pt x="3144" y="592"/>
                </a:lnTo>
                <a:lnTo>
                  <a:pt x="3008" y="611"/>
                </a:lnTo>
                <a:lnTo>
                  <a:pt x="2872" y="641"/>
                </a:lnTo>
                <a:lnTo>
                  <a:pt x="2717" y="679"/>
                </a:lnTo>
                <a:lnTo>
                  <a:pt x="2591" y="708"/>
                </a:lnTo>
                <a:lnTo>
                  <a:pt x="2455" y="757"/>
                </a:lnTo>
                <a:lnTo>
                  <a:pt x="2319" y="815"/>
                </a:lnTo>
                <a:lnTo>
                  <a:pt x="2057" y="941"/>
                </a:lnTo>
                <a:lnTo>
                  <a:pt x="1834" y="1077"/>
                </a:lnTo>
                <a:lnTo>
                  <a:pt x="1611" y="1242"/>
                </a:lnTo>
                <a:lnTo>
                  <a:pt x="1407" y="1426"/>
                </a:lnTo>
                <a:lnTo>
                  <a:pt x="1223" y="1640"/>
                </a:lnTo>
                <a:lnTo>
                  <a:pt x="1068" y="1853"/>
                </a:lnTo>
                <a:lnTo>
                  <a:pt x="922" y="2096"/>
                </a:lnTo>
                <a:lnTo>
                  <a:pt x="806" y="2348"/>
                </a:lnTo>
                <a:lnTo>
                  <a:pt x="748" y="2493"/>
                </a:lnTo>
                <a:lnTo>
                  <a:pt x="709" y="2629"/>
                </a:lnTo>
                <a:lnTo>
                  <a:pt x="660" y="2765"/>
                </a:lnTo>
                <a:lnTo>
                  <a:pt x="631" y="2911"/>
                </a:lnTo>
                <a:lnTo>
                  <a:pt x="602" y="3046"/>
                </a:lnTo>
                <a:lnTo>
                  <a:pt x="583" y="3192"/>
                </a:lnTo>
                <a:lnTo>
                  <a:pt x="573" y="3338"/>
                </a:lnTo>
                <a:lnTo>
                  <a:pt x="573" y="3483"/>
                </a:lnTo>
                <a:lnTo>
                  <a:pt x="573" y="3629"/>
                </a:lnTo>
                <a:lnTo>
                  <a:pt x="583" y="3774"/>
                </a:lnTo>
                <a:lnTo>
                  <a:pt x="602" y="3920"/>
                </a:lnTo>
                <a:lnTo>
                  <a:pt x="631" y="4055"/>
                </a:lnTo>
                <a:lnTo>
                  <a:pt x="660" y="4201"/>
                </a:lnTo>
                <a:lnTo>
                  <a:pt x="709" y="4337"/>
                </a:lnTo>
                <a:lnTo>
                  <a:pt x="748" y="4482"/>
                </a:lnTo>
                <a:lnTo>
                  <a:pt x="806" y="4608"/>
                </a:lnTo>
                <a:lnTo>
                  <a:pt x="864" y="4744"/>
                </a:lnTo>
                <a:lnTo>
                  <a:pt x="922" y="4870"/>
                </a:lnTo>
                <a:lnTo>
                  <a:pt x="1000" y="4996"/>
                </a:lnTo>
                <a:lnTo>
                  <a:pt x="1068" y="5113"/>
                </a:lnTo>
                <a:lnTo>
                  <a:pt x="1145" y="5220"/>
                </a:lnTo>
                <a:lnTo>
                  <a:pt x="1223" y="5336"/>
                </a:lnTo>
                <a:lnTo>
                  <a:pt x="1320" y="5433"/>
                </a:lnTo>
                <a:lnTo>
                  <a:pt x="1407" y="5530"/>
                </a:lnTo>
                <a:lnTo>
                  <a:pt x="1514" y="5637"/>
                </a:lnTo>
                <a:lnTo>
                  <a:pt x="1611" y="5724"/>
                </a:lnTo>
                <a:lnTo>
                  <a:pt x="1718" y="5811"/>
                </a:lnTo>
                <a:lnTo>
                  <a:pt x="1834" y="5889"/>
                </a:lnTo>
                <a:lnTo>
                  <a:pt x="2057" y="6025"/>
                </a:lnTo>
                <a:lnTo>
                  <a:pt x="2319" y="6161"/>
                </a:lnTo>
                <a:lnTo>
                  <a:pt x="2455" y="6209"/>
                </a:lnTo>
                <a:lnTo>
                  <a:pt x="2591" y="6258"/>
                </a:lnTo>
                <a:lnTo>
                  <a:pt x="2717" y="6296"/>
                </a:lnTo>
                <a:lnTo>
                  <a:pt x="2872" y="6335"/>
                </a:lnTo>
                <a:lnTo>
                  <a:pt x="3008" y="6355"/>
                </a:lnTo>
                <a:lnTo>
                  <a:pt x="3144" y="6374"/>
                </a:lnTo>
                <a:lnTo>
                  <a:pt x="3289" y="6384"/>
                </a:lnTo>
                <a:lnTo>
                  <a:pt x="3435" y="6384"/>
                </a:lnTo>
                <a:lnTo>
                  <a:pt x="3571" y="6384"/>
                </a:lnTo>
                <a:lnTo>
                  <a:pt x="3716" y="6374"/>
                </a:lnTo>
                <a:lnTo>
                  <a:pt x="3862" y="6355"/>
                </a:lnTo>
                <a:lnTo>
                  <a:pt x="4007" y="6335"/>
                </a:lnTo>
                <a:lnTo>
                  <a:pt x="4143" y="6296"/>
                </a:lnTo>
                <a:lnTo>
                  <a:pt x="4279" y="6258"/>
                </a:lnTo>
                <a:lnTo>
                  <a:pt x="4405" y="6209"/>
                </a:lnTo>
                <a:lnTo>
                  <a:pt x="4551" y="6161"/>
                </a:lnTo>
                <a:lnTo>
                  <a:pt x="4803" y="6025"/>
                </a:lnTo>
                <a:lnTo>
                  <a:pt x="5036" y="5889"/>
                </a:lnTo>
                <a:lnTo>
                  <a:pt x="5249" y="5724"/>
                </a:lnTo>
                <a:lnTo>
                  <a:pt x="5453" y="5530"/>
                </a:lnTo>
                <a:lnTo>
                  <a:pt x="5637" y="5336"/>
                </a:lnTo>
                <a:lnTo>
                  <a:pt x="5802" y="5113"/>
                </a:lnTo>
                <a:lnTo>
                  <a:pt x="5880" y="4996"/>
                </a:lnTo>
                <a:lnTo>
                  <a:pt x="5938" y="4870"/>
                </a:lnTo>
                <a:lnTo>
                  <a:pt x="6006" y="4744"/>
                </a:lnTo>
                <a:close/>
                <a:moveTo>
                  <a:pt x="6404" y="1737"/>
                </a:moveTo>
                <a:lnTo>
                  <a:pt x="6520" y="1941"/>
                </a:lnTo>
                <a:lnTo>
                  <a:pt x="6607" y="2144"/>
                </a:lnTo>
                <a:lnTo>
                  <a:pt x="6685" y="2348"/>
                </a:lnTo>
                <a:lnTo>
                  <a:pt x="6743" y="2571"/>
                </a:lnTo>
                <a:lnTo>
                  <a:pt x="6801" y="2794"/>
                </a:lnTo>
                <a:lnTo>
                  <a:pt x="6840" y="3017"/>
                </a:lnTo>
                <a:lnTo>
                  <a:pt x="6860" y="3250"/>
                </a:lnTo>
                <a:lnTo>
                  <a:pt x="6869" y="3483"/>
                </a:lnTo>
                <a:lnTo>
                  <a:pt x="6860" y="3716"/>
                </a:lnTo>
                <a:lnTo>
                  <a:pt x="6840" y="3949"/>
                </a:lnTo>
                <a:lnTo>
                  <a:pt x="6801" y="4172"/>
                </a:lnTo>
                <a:lnTo>
                  <a:pt x="6743" y="4395"/>
                </a:lnTo>
                <a:lnTo>
                  <a:pt x="6685" y="4618"/>
                </a:lnTo>
                <a:lnTo>
                  <a:pt x="6607" y="4832"/>
                </a:lnTo>
                <a:lnTo>
                  <a:pt x="6520" y="5026"/>
                </a:lnTo>
                <a:lnTo>
                  <a:pt x="6404" y="5229"/>
                </a:lnTo>
                <a:lnTo>
                  <a:pt x="6287" y="5433"/>
                </a:lnTo>
                <a:lnTo>
                  <a:pt x="6151" y="5617"/>
                </a:lnTo>
                <a:lnTo>
                  <a:pt x="6016" y="5792"/>
                </a:lnTo>
                <a:lnTo>
                  <a:pt x="5870" y="5957"/>
                </a:lnTo>
                <a:lnTo>
                  <a:pt x="5705" y="6102"/>
                </a:lnTo>
                <a:lnTo>
                  <a:pt x="5531" y="6248"/>
                </a:lnTo>
                <a:lnTo>
                  <a:pt x="5356" y="6374"/>
                </a:lnTo>
                <a:lnTo>
                  <a:pt x="5162" y="6500"/>
                </a:lnTo>
                <a:lnTo>
                  <a:pt x="4958" y="6617"/>
                </a:lnTo>
                <a:lnTo>
                  <a:pt x="4754" y="6704"/>
                </a:lnTo>
                <a:lnTo>
                  <a:pt x="4551" y="6791"/>
                </a:lnTo>
                <a:lnTo>
                  <a:pt x="4337" y="6849"/>
                </a:lnTo>
                <a:lnTo>
                  <a:pt x="4114" y="6908"/>
                </a:lnTo>
                <a:lnTo>
                  <a:pt x="3891" y="6946"/>
                </a:lnTo>
                <a:lnTo>
                  <a:pt x="3668" y="6966"/>
                </a:lnTo>
                <a:lnTo>
                  <a:pt x="3435" y="6976"/>
                </a:lnTo>
                <a:lnTo>
                  <a:pt x="3212" y="6966"/>
                </a:lnTo>
                <a:lnTo>
                  <a:pt x="2979" y="6946"/>
                </a:lnTo>
                <a:lnTo>
                  <a:pt x="2756" y="6908"/>
                </a:lnTo>
                <a:lnTo>
                  <a:pt x="2542" y="6849"/>
                </a:lnTo>
                <a:lnTo>
                  <a:pt x="2329" y="6791"/>
                </a:lnTo>
                <a:lnTo>
                  <a:pt x="2116" y="6704"/>
                </a:lnTo>
                <a:lnTo>
                  <a:pt x="1912" y="6617"/>
                </a:lnTo>
                <a:lnTo>
                  <a:pt x="1718" y="6500"/>
                </a:lnTo>
                <a:lnTo>
                  <a:pt x="1524" y="6374"/>
                </a:lnTo>
                <a:lnTo>
                  <a:pt x="1340" y="6248"/>
                </a:lnTo>
                <a:lnTo>
                  <a:pt x="1165" y="6102"/>
                </a:lnTo>
                <a:lnTo>
                  <a:pt x="1010" y="5957"/>
                </a:lnTo>
                <a:lnTo>
                  <a:pt x="854" y="5792"/>
                </a:lnTo>
                <a:lnTo>
                  <a:pt x="719" y="5617"/>
                </a:lnTo>
                <a:lnTo>
                  <a:pt x="573" y="5433"/>
                </a:lnTo>
                <a:lnTo>
                  <a:pt x="457" y="5229"/>
                </a:lnTo>
                <a:lnTo>
                  <a:pt x="350" y="5026"/>
                </a:lnTo>
                <a:lnTo>
                  <a:pt x="253" y="4832"/>
                </a:lnTo>
                <a:lnTo>
                  <a:pt x="185" y="4618"/>
                </a:lnTo>
                <a:lnTo>
                  <a:pt x="117" y="4395"/>
                </a:lnTo>
                <a:lnTo>
                  <a:pt x="59" y="4172"/>
                </a:lnTo>
                <a:lnTo>
                  <a:pt x="30" y="3949"/>
                </a:lnTo>
                <a:lnTo>
                  <a:pt x="10" y="3716"/>
                </a:lnTo>
                <a:lnTo>
                  <a:pt x="1" y="3483"/>
                </a:lnTo>
                <a:lnTo>
                  <a:pt x="10" y="3250"/>
                </a:lnTo>
                <a:lnTo>
                  <a:pt x="30" y="3017"/>
                </a:lnTo>
                <a:lnTo>
                  <a:pt x="59" y="2794"/>
                </a:lnTo>
                <a:lnTo>
                  <a:pt x="117" y="2571"/>
                </a:lnTo>
                <a:lnTo>
                  <a:pt x="185" y="2348"/>
                </a:lnTo>
                <a:lnTo>
                  <a:pt x="253" y="2144"/>
                </a:lnTo>
                <a:lnTo>
                  <a:pt x="350" y="1941"/>
                </a:lnTo>
                <a:lnTo>
                  <a:pt x="457" y="1737"/>
                </a:lnTo>
                <a:lnTo>
                  <a:pt x="573" y="1533"/>
                </a:lnTo>
                <a:lnTo>
                  <a:pt x="719" y="1349"/>
                </a:lnTo>
                <a:lnTo>
                  <a:pt x="854" y="1174"/>
                </a:lnTo>
                <a:lnTo>
                  <a:pt x="1010" y="1009"/>
                </a:lnTo>
                <a:lnTo>
                  <a:pt x="1165" y="864"/>
                </a:lnTo>
                <a:lnTo>
                  <a:pt x="1340" y="718"/>
                </a:lnTo>
                <a:lnTo>
                  <a:pt x="1524" y="592"/>
                </a:lnTo>
                <a:lnTo>
                  <a:pt x="1718" y="466"/>
                </a:lnTo>
                <a:lnTo>
                  <a:pt x="1912" y="349"/>
                </a:lnTo>
                <a:lnTo>
                  <a:pt x="2116" y="262"/>
                </a:lnTo>
                <a:lnTo>
                  <a:pt x="2329" y="175"/>
                </a:lnTo>
                <a:lnTo>
                  <a:pt x="2542" y="117"/>
                </a:lnTo>
                <a:lnTo>
                  <a:pt x="2756" y="58"/>
                </a:lnTo>
                <a:lnTo>
                  <a:pt x="2979" y="20"/>
                </a:lnTo>
                <a:lnTo>
                  <a:pt x="3212" y="10"/>
                </a:lnTo>
                <a:lnTo>
                  <a:pt x="3435" y="0"/>
                </a:lnTo>
                <a:lnTo>
                  <a:pt x="3668" y="10"/>
                </a:lnTo>
                <a:lnTo>
                  <a:pt x="3891" y="20"/>
                </a:lnTo>
                <a:lnTo>
                  <a:pt x="4114" y="58"/>
                </a:lnTo>
                <a:lnTo>
                  <a:pt x="4337" y="117"/>
                </a:lnTo>
                <a:lnTo>
                  <a:pt x="4551" y="175"/>
                </a:lnTo>
                <a:lnTo>
                  <a:pt x="4754" y="262"/>
                </a:lnTo>
                <a:lnTo>
                  <a:pt x="4958" y="349"/>
                </a:lnTo>
                <a:lnTo>
                  <a:pt x="5162" y="466"/>
                </a:lnTo>
                <a:lnTo>
                  <a:pt x="5356" y="592"/>
                </a:lnTo>
                <a:lnTo>
                  <a:pt x="5531" y="718"/>
                </a:lnTo>
                <a:lnTo>
                  <a:pt x="5705" y="864"/>
                </a:lnTo>
                <a:lnTo>
                  <a:pt x="5870" y="1009"/>
                </a:lnTo>
                <a:lnTo>
                  <a:pt x="6016" y="1174"/>
                </a:lnTo>
                <a:lnTo>
                  <a:pt x="6151" y="1349"/>
                </a:lnTo>
                <a:lnTo>
                  <a:pt x="6287" y="1533"/>
                </a:lnTo>
                <a:close/>
              </a:path>
            </a:pathLst>
          </a:cu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633" name="Shape 633"/>
          <p:cNvSpPr txBox="1"/>
          <p:nvPr>
            <p:ph type="title"/>
          </p:nvPr>
        </p:nvSpPr>
        <p:spPr>
          <a:xfrm>
            <a:off x="271950" y="136166"/>
            <a:ext cx="8520600" cy="763499"/>
          </a:xfrm>
          <a:prstGeom prst="rect">
            <a:avLst/>
          </a:prstGeom>
        </p:spPr>
        <p:txBody>
          <a:bodyPr anchorCtr="0" anchor="t" bIns="91425" lIns="91425" rIns="91425" tIns="91425">
            <a:noAutofit/>
          </a:bodyPr>
          <a:lstStyle/>
          <a:p>
            <a:pPr lvl="0" rtl="0">
              <a:spcBef>
                <a:spcPts val="0"/>
              </a:spcBef>
              <a:buNone/>
            </a:pPr>
            <a:r>
              <a:rPr lang="en"/>
              <a:t>Conclusion</a:t>
            </a:r>
          </a:p>
        </p:txBody>
      </p:sp>
      <p:sp>
        <p:nvSpPr>
          <p:cNvPr id="634" name="Shape 634"/>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aphicFrame>
        <p:nvGraphicFramePr>
          <p:cNvPr id="635" name="Shape 635"/>
          <p:cNvGraphicFramePr/>
          <p:nvPr/>
        </p:nvGraphicFramePr>
        <p:xfrm>
          <a:off x="688725" y="1027725"/>
          <a:ext cx="3000000" cy="3000000"/>
        </p:xfrm>
        <a:graphic>
          <a:graphicData uri="http://schemas.openxmlformats.org/drawingml/2006/table">
            <a:tbl>
              <a:tblPr>
                <a:noFill/>
                <a:tableStyleId>{6A24C375-D441-467D-BCFA-ABAD80B4BC75}</a:tableStyleId>
              </a:tblPr>
              <a:tblGrid>
                <a:gridCol w="591100"/>
                <a:gridCol w="2599900"/>
                <a:gridCol w="4786200"/>
              </a:tblGrid>
              <a:tr h="405425">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b="1" lang="en" sz="1800">
                          <a:latin typeface="Varela"/>
                          <a:ea typeface="Varela"/>
                          <a:cs typeface="Varela"/>
                          <a:sym typeface="Varela"/>
                        </a:rPr>
                        <a:t>Challenge: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latin typeface="Varela"/>
                          <a:ea typeface="Varela"/>
                          <a:cs typeface="Varela"/>
                          <a:sym typeface="Varela"/>
                        </a:rPr>
                        <a:t>To-Be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4435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Lack of Demand Data</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Flight Order convey mission details to Maintenance and allot aircraft to flights.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r h="1069725">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Annual Estimates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Values maintained only for master equipment - automation distributes these down complete technical structure</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999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Weekly Forecasts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SAP MRS provides planning interface for interacting with necessary information</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r h="10609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Bad User Experience</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800">
                          <a:latin typeface="Varela"/>
                          <a:ea typeface="Varela"/>
                          <a:cs typeface="Varela"/>
                          <a:sym typeface="Varela"/>
                        </a:rPr>
                        <a:t>Shift Supervisors’ interfaces simplified to deliver ready access to functionality they need</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857000">
                <a:tc>
                  <a:txBody>
                    <a:bodyPr>
                      <a:noAutofit/>
                    </a:bodyPr>
                    <a:lstStyle/>
                    <a:p>
                      <a:pPr lvl="0" rtl="0">
                        <a:spcBef>
                          <a:spcPts val="0"/>
                        </a:spcBef>
                        <a:buNone/>
                      </a:pPr>
                      <a:r>
                        <a:t/>
                      </a:r>
                      <a:endParaRPr sz="1800">
                        <a:latin typeface="Varela"/>
                        <a:ea typeface="Varela"/>
                        <a:cs typeface="Varela"/>
                        <a:sym typeface="Varela"/>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Data Aggregation</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c>
                  <a:txBody>
                    <a:bodyPr>
                      <a:noAutofit/>
                    </a:bodyPr>
                    <a:lstStyle/>
                    <a:p>
                      <a:pPr lvl="0" rtl="0">
                        <a:spcBef>
                          <a:spcPts val="0"/>
                        </a:spcBef>
                        <a:buNone/>
                      </a:pPr>
                      <a:r>
                        <a:rPr lang="en" sz="1800">
                          <a:latin typeface="Varela"/>
                          <a:ea typeface="Varela"/>
                          <a:cs typeface="Varela"/>
                          <a:sym typeface="Varela"/>
                        </a:rPr>
                        <a:t>Maintenance Managers see Flights, Aircraft, maintenance periods in one spot</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EFEFEF"/>
                    </a:solidFill>
                  </a:tcPr>
                </a:tc>
              </a:tr>
            </a:tbl>
          </a:graphicData>
        </a:graphic>
      </p:graphicFrame>
      <p:grpSp>
        <p:nvGrpSpPr>
          <p:cNvPr id="636" name="Shape 636"/>
          <p:cNvGrpSpPr/>
          <p:nvPr/>
        </p:nvGrpSpPr>
        <p:grpSpPr>
          <a:xfrm>
            <a:off x="265679" y="5354922"/>
            <a:ext cx="873309" cy="873309"/>
            <a:chOff x="4416134" y="3287754"/>
            <a:chExt cx="1135200" cy="1135200"/>
          </a:xfrm>
        </p:grpSpPr>
        <p:sp>
          <p:nvSpPr>
            <p:cNvPr id="637" name="Shape 637"/>
            <p:cNvSpPr/>
            <p:nvPr/>
          </p:nvSpPr>
          <p:spPr>
            <a:xfrm>
              <a:off x="4416134" y="3287754"/>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38" name="Shape 638"/>
            <p:cNvSpPr/>
            <p:nvPr/>
          </p:nvSpPr>
          <p:spPr>
            <a:xfrm>
              <a:off x="4692730" y="3549180"/>
              <a:ext cx="582057" cy="612364"/>
            </a:xfrm>
            <a:custGeom>
              <a:pathLst>
                <a:path extrusionOk="0" h="7830" w="7442">
                  <a:moveTo>
                    <a:pt x="1893" y="5908"/>
                  </a:moveTo>
                  <a:lnTo>
                    <a:pt x="1970" y="6005"/>
                  </a:lnTo>
                  <a:lnTo>
                    <a:pt x="2019" y="6102"/>
                  </a:lnTo>
                  <a:lnTo>
                    <a:pt x="2058" y="6200"/>
                  </a:lnTo>
                  <a:lnTo>
                    <a:pt x="2067" y="6326"/>
                  </a:lnTo>
                  <a:lnTo>
                    <a:pt x="2058" y="6432"/>
                  </a:lnTo>
                  <a:lnTo>
                    <a:pt x="2019" y="6539"/>
                  </a:lnTo>
                  <a:lnTo>
                    <a:pt x="1970" y="6646"/>
                  </a:lnTo>
                  <a:lnTo>
                    <a:pt x="1893" y="6733"/>
                  </a:lnTo>
                  <a:lnTo>
                    <a:pt x="1815" y="6811"/>
                  </a:lnTo>
                  <a:lnTo>
                    <a:pt x="1708" y="6859"/>
                  </a:lnTo>
                  <a:lnTo>
                    <a:pt x="1611" y="6888"/>
                  </a:lnTo>
                  <a:lnTo>
                    <a:pt x="1495" y="6898"/>
                  </a:lnTo>
                  <a:lnTo>
                    <a:pt x="1378" y="6888"/>
                  </a:lnTo>
                  <a:lnTo>
                    <a:pt x="1281" y="6859"/>
                  </a:lnTo>
                  <a:lnTo>
                    <a:pt x="1175" y="6811"/>
                  </a:lnTo>
                  <a:lnTo>
                    <a:pt x="1087" y="6733"/>
                  </a:lnTo>
                  <a:lnTo>
                    <a:pt x="1010" y="6646"/>
                  </a:lnTo>
                  <a:lnTo>
                    <a:pt x="971" y="6539"/>
                  </a:lnTo>
                  <a:lnTo>
                    <a:pt x="932" y="6432"/>
                  </a:lnTo>
                  <a:lnTo>
                    <a:pt x="923" y="6326"/>
                  </a:lnTo>
                  <a:lnTo>
                    <a:pt x="932" y="6200"/>
                  </a:lnTo>
                  <a:lnTo>
                    <a:pt x="961" y="6102"/>
                  </a:lnTo>
                  <a:lnTo>
                    <a:pt x="1010" y="6005"/>
                  </a:lnTo>
                  <a:lnTo>
                    <a:pt x="1087" y="5908"/>
                  </a:lnTo>
                  <a:lnTo>
                    <a:pt x="1175" y="5831"/>
                  </a:lnTo>
                  <a:lnTo>
                    <a:pt x="1272" y="5782"/>
                  </a:lnTo>
                  <a:lnTo>
                    <a:pt x="1378" y="5753"/>
                  </a:lnTo>
                  <a:lnTo>
                    <a:pt x="1495" y="5744"/>
                  </a:lnTo>
                  <a:lnTo>
                    <a:pt x="1611" y="5753"/>
                  </a:lnTo>
                  <a:lnTo>
                    <a:pt x="1708" y="5782"/>
                  </a:lnTo>
                  <a:lnTo>
                    <a:pt x="1815" y="5831"/>
                  </a:lnTo>
                  <a:close/>
                  <a:moveTo>
                    <a:pt x="4124" y="6840"/>
                  </a:moveTo>
                  <a:lnTo>
                    <a:pt x="4192" y="6937"/>
                  </a:lnTo>
                  <a:lnTo>
                    <a:pt x="4250" y="7034"/>
                  </a:lnTo>
                  <a:lnTo>
                    <a:pt x="4279" y="7141"/>
                  </a:lnTo>
                  <a:lnTo>
                    <a:pt x="4289" y="7257"/>
                  </a:lnTo>
                  <a:lnTo>
                    <a:pt x="4279" y="7364"/>
                  </a:lnTo>
                  <a:lnTo>
                    <a:pt x="4250" y="7480"/>
                  </a:lnTo>
                  <a:lnTo>
                    <a:pt x="4192" y="7577"/>
                  </a:lnTo>
                  <a:lnTo>
                    <a:pt x="4124" y="7664"/>
                  </a:lnTo>
                  <a:lnTo>
                    <a:pt x="4027" y="7742"/>
                  </a:lnTo>
                  <a:lnTo>
                    <a:pt x="3940" y="7800"/>
                  </a:lnTo>
                  <a:lnTo>
                    <a:pt x="3833" y="7829"/>
                  </a:lnTo>
                  <a:lnTo>
                    <a:pt x="3717" y="7829"/>
                  </a:lnTo>
                  <a:lnTo>
                    <a:pt x="3610" y="7829"/>
                  </a:lnTo>
                  <a:lnTo>
                    <a:pt x="3503" y="7800"/>
                  </a:lnTo>
                  <a:lnTo>
                    <a:pt x="3406" y="7742"/>
                  </a:lnTo>
                  <a:lnTo>
                    <a:pt x="3319" y="7664"/>
                  </a:lnTo>
                  <a:lnTo>
                    <a:pt x="3241" y="7577"/>
                  </a:lnTo>
                  <a:lnTo>
                    <a:pt x="3183" y="7480"/>
                  </a:lnTo>
                  <a:lnTo>
                    <a:pt x="3164" y="7364"/>
                  </a:lnTo>
                  <a:lnTo>
                    <a:pt x="3154" y="7257"/>
                  </a:lnTo>
                  <a:lnTo>
                    <a:pt x="3164" y="7141"/>
                  </a:lnTo>
                  <a:lnTo>
                    <a:pt x="3183" y="7034"/>
                  </a:lnTo>
                  <a:lnTo>
                    <a:pt x="3241" y="6937"/>
                  </a:lnTo>
                  <a:lnTo>
                    <a:pt x="3319" y="6840"/>
                  </a:lnTo>
                  <a:lnTo>
                    <a:pt x="3406" y="6772"/>
                  </a:lnTo>
                  <a:lnTo>
                    <a:pt x="3503" y="6714"/>
                  </a:lnTo>
                  <a:lnTo>
                    <a:pt x="3610" y="6685"/>
                  </a:lnTo>
                  <a:lnTo>
                    <a:pt x="3717" y="6675"/>
                  </a:lnTo>
                  <a:lnTo>
                    <a:pt x="3833" y="6685"/>
                  </a:lnTo>
                  <a:lnTo>
                    <a:pt x="3940" y="6714"/>
                  </a:lnTo>
                  <a:lnTo>
                    <a:pt x="4027" y="6772"/>
                  </a:lnTo>
                  <a:close/>
                  <a:moveTo>
                    <a:pt x="981" y="3658"/>
                  </a:moveTo>
                  <a:lnTo>
                    <a:pt x="1049" y="3745"/>
                  </a:lnTo>
                  <a:lnTo>
                    <a:pt x="1107" y="3842"/>
                  </a:lnTo>
                  <a:lnTo>
                    <a:pt x="1136" y="3949"/>
                  </a:lnTo>
                  <a:lnTo>
                    <a:pt x="1146" y="4056"/>
                  </a:lnTo>
                  <a:lnTo>
                    <a:pt x="1136" y="4172"/>
                  </a:lnTo>
                  <a:lnTo>
                    <a:pt x="1107" y="4288"/>
                  </a:lnTo>
                  <a:lnTo>
                    <a:pt x="1049" y="4376"/>
                  </a:lnTo>
                  <a:lnTo>
                    <a:pt x="981" y="4473"/>
                  </a:lnTo>
                  <a:lnTo>
                    <a:pt x="884" y="4541"/>
                  </a:lnTo>
                  <a:lnTo>
                    <a:pt x="796" y="4599"/>
                  </a:lnTo>
                  <a:lnTo>
                    <a:pt x="680" y="4638"/>
                  </a:lnTo>
                  <a:lnTo>
                    <a:pt x="573" y="4647"/>
                  </a:lnTo>
                  <a:lnTo>
                    <a:pt x="457" y="4638"/>
                  </a:lnTo>
                  <a:lnTo>
                    <a:pt x="350" y="4599"/>
                  </a:lnTo>
                  <a:lnTo>
                    <a:pt x="253" y="4541"/>
                  </a:lnTo>
                  <a:lnTo>
                    <a:pt x="176" y="4473"/>
                  </a:lnTo>
                  <a:lnTo>
                    <a:pt x="98" y="4376"/>
                  </a:lnTo>
                  <a:lnTo>
                    <a:pt x="40" y="4288"/>
                  </a:lnTo>
                  <a:lnTo>
                    <a:pt x="11" y="4172"/>
                  </a:lnTo>
                  <a:lnTo>
                    <a:pt x="1" y="4056"/>
                  </a:lnTo>
                  <a:lnTo>
                    <a:pt x="11" y="3949"/>
                  </a:lnTo>
                  <a:lnTo>
                    <a:pt x="40" y="3842"/>
                  </a:lnTo>
                  <a:lnTo>
                    <a:pt x="98" y="3745"/>
                  </a:lnTo>
                  <a:lnTo>
                    <a:pt x="176" y="3658"/>
                  </a:lnTo>
                  <a:lnTo>
                    <a:pt x="253" y="3580"/>
                  </a:lnTo>
                  <a:lnTo>
                    <a:pt x="350" y="3522"/>
                  </a:lnTo>
                  <a:lnTo>
                    <a:pt x="457" y="3493"/>
                  </a:lnTo>
                  <a:lnTo>
                    <a:pt x="573" y="3483"/>
                  </a:lnTo>
                  <a:lnTo>
                    <a:pt x="680" y="3493"/>
                  </a:lnTo>
                  <a:lnTo>
                    <a:pt x="796" y="3522"/>
                  </a:lnTo>
                  <a:lnTo>
                    <a:pt x="884" y="3580"/>
                  </a:lnTo>
                  <a:close/>
                  <a:moveTo>
                    <a:pt x="6511" y="6326"/>
                  </a:moveTo>
                  <a:lnTo>
                    <a:pt x="6501" y="6432"/>
                  </a:lnTo>
                  <a:lnTo>
                    <a:pt x="6481" y="6539"/>
                  </a:lnTo>
                  <a:lnTo>
                    <a:pt x="6423" y="6646"/>
                  </a:lnTo>
                  <a:lnTo>
                    <a:pt x="6346" y="6733"/>
                  </a:lnTo>
                  <a:lnTo>
                    <a:pt x="6258" y="6811"/>
                  </a:lnTo>
                  <a:lnTo>
                    <a:pt x="6161" y="6859"/>
                  </a:lnTo>
                  <a:lnTo>
                    <a:pt x="6055" y="6888"/>
                  </a:lnTo>
                  <a:lnTo>
                    <a:pt x="5948" y="6898"/>
                  </a:lnTo>
                  <a:lnTo>
                    <a:pt x="5831" y="6888"/>
                  </a:lnTo>
                  <a:lnTo>
                    <a:pt x="5725" y="6859"/>
                  </a:lnTo>
                  <a:lnTo>
                    <a:pt x="5628" y="6811"/>
                  </a:lnTo>
                  <a:lnTo>
                    <a:pt x="5540" y="6733"/>
                  </a:lnTo>
                  <a:lnTo>
                    <a:pt x="5472" y="6646"/>
                  </a:lnTo>
                  <a:lnTo>
                    <a:pt x="5414" y="6539"/>
                  </a:lnTo>
                  <a:lnTo>
                    <a:pt x="5375" y="6432"/>
                  </a:lnTo>
                  <a:lnTo>
                    <a:pt x="5366" y="6326"/>
                  </a:lnTo>
                  <a:lnTo>
                    <a:pt x="5375" y="6200"/>
                  </a:lnTo>
                  <a:lnTo>
                    <a:pt x="5414" y="6102"/>
                  </a:lnTo>
                  <a:lnTo>
                    <a:pt x="5472" y="6005"/>
                  </a:lnTo>
                  <a:lnTo>
                    <a:pt x="5540" y="5908"/>
                  </a:lnTo>
                  <a:lnTo>
                    <a:pt x="5628" y="5831"/>
                  </a:lnTo>
                  <a:lnTo>
                    <a:pt x="5725" y="5782"/>
                  </a:lnTo>
                  <a:lnTo>
                    <a:pt x="5831" y="5753"/>
                  </a:lnTo>
                  <a:lnTo>
                    <a:pt x="5948" y="5744"/>
                  </a:lnTo>
                  <a:lnTo>
                    <a:pt x="6055" y="5753"/>
                  </a:lnTo>
                  <a:lnTo>
                    <a:pt x="6161" y="5782"/>
                  </a:lnTo>
                  <a:lnTo>
                    <a:pt x="6258" y="5831"/>
                  </a:lnTo>
                  <a:lnTo>
                    <a:pt x="6346" y="5908"/>
                  </a:lnTo>
                  <a:lnTo>
                    <a:pt x="6423" y="6005"/>
                  </a:lnTo>
                  <a:lnTo>
                    <a:pt x="6481" y="6102"/>
                  </a:lnTo>
                  <a:lnTo>
                    <a:pt x="6501" y="6200"/>
                  </a:lnTo>
                  <a:close/>
                  <a:moveTo>
                    <a:pt x="1999" y="1291"/>
                  </a:moveTo>
                  <a:lnTo>
                    <a:pt x="2048" y="1349"/>
                  </a:lnTo>
                  <a:lnTo>
                    <a:pt x="2087" y="1397"/>
                  </a:lnTo>
                  <a:lnTo>
                    <a:pt x="2125" y="1465"/>
                  </a:lnTo>
                  <a:lnTo>
                    <a:pt x="2164" y="1523"/>
                  </a:lnTo>
                  <a:lnTo>
                    <a:pt x="2174" y="1591"/>
                  </a:lnTo>
                  <a:lnTo>
                    <a:pt x="2193" y="1659"/>
                  </a:lnTo>
                  <a:lnTo>
                    <a:pt x="2203" y="1727"/>
                  </a:lnTo>
                  <a:lnTo>
                    <a:pt x="2203" y="1805"/>
                  </a:lnTo>
                  <a:lnTo>
                    <a:pt x="2203" y="1873"/>
                  </a:lnTo>
                  <a:lnTo>
                    <a:pt x="2193" y="1950"/>
                  </a:lnTo>
                  <a:lnTo>
                    <a:pt x="2174" y="2009"/>
                  </a:lnTo>
                  <a:lnTo>
                    <a:pt x="2164" y="2076"/>
                  </a:lnTo>
                  <a:lnTo>
                    <a:pt x="2125" y="2144"/>
                  </a:lnTo>
                  <a:lnTo>
                    <a:pt x="2087" y="2203"/>
                  </a:lnTo>
                  <a:lnTo>
                    <a:pt x="2048" y="2261"/>
                  </a:lnTo>
                  <a:lnTo>
                    <a:pt x="1999" y="2319"/>
                  </a:lnTo>
                  <a:lnTo>
                    <a:pt x="1941" y="2358"/>
                  </a:lnTo>
                  <a:lnTo>
                    <a:pt x="1883" y="2406"/>
                  </a:lnTo>
                  <a:lnTo>
                    <a:pt x="1834" y="2445"/>
                  </a:lnTo>
                  <a:lnTo>
                    <a:pt x="1767" y="2474"/>
                  </a:lnTo>
                  <a:lnTo>
                    <a:pt x="1699" y="2503"/>
                  </a:lnTo>
                  <a:lnTo>
                    <a:pt x="1640" y="2513"/>
                  </a:lnTo>
                  <a:lnTo>
                    <a:pt x="1563" y="2523"/>
                  </a:lnTo>
                  <a:lnTo>
                    <a:pt x="1495" y="2523"/>
                  </a:lnTo>
                  <a:lnTo>
                    <a:pt x="1417" y="2523"/>
                  </a:lnTo>
                  <a:lnTo>
                    <a:pt x="1349" y="2513"/>
                  </a:lnTo>
                  <a:lnTo>
                    <a:pt x="1281" y="2503"/>
                  </a:lnTo>
                  <a:lnTo>
                    <a:pt x="1214" y="2474"/>
                  </a:lnTo>
                  <a:lnTo>
                    <a:pt x="1165" y="2445"/>
                  </a:lnTo>
                  <a:lnTo>
                    <a:pt x="1097" y="2406"/>
                  </a:lnTo>
                  <a:lnTo>
                    <a:pt x="1039" y="2358"/>
                  </a:lnTo>
                  <a:lnTo>
                    <a:pt x="990" y="2319"/>
                  </a:lnTo>
                  <a:lnTo>
                    <a:pt x="942" y="2261"/>
                  </a:lnTo>
                  <a:lnTo>
                    <a:pt x="893" y="2203"/>
                  </a:lnTo>
                  <a:lnTo>
                    <a:pt x="855" y="2144"/>
                  </a:lnTo>
                  <a:lnTo>
                    <a:pt x="835" y="2076"/>
                  </a:lnTo>
                  <a:lnTo>
                    <a:pt x="806" y="2009"/>
                  </a:lnTo>
                  <a:lnTo>
                    <a:pt x="796" y="1950"/>
                  </a:lnTo>
                  <a:lnTo>
                    <a:pt x="787" y="1873"/>
                  </a:lnTo>
                  <a:lnTo>
                    <a:pt x="777" y="1805"/>
                  </a:lnTo>
                  <a:lnTo>
                    <a:pt x="787" y="1727"/>
                  </a:lnTo>
                  <a:lnTo>
                    <a:pt x="796" y="1659"/>
                  </a:lnTo>
                  <a:lnTo>
                    <a:pt x="806" y="1591"/>
                  </a:lnTo>
                  <a:lnTo>
                    <a:pt x="835" y="1523"/>
                  </a:lnTo>
                  <a:lnTo>
                    <a:pt x="855" y="1465"/>
                  </a:lnTo>
                  <a:lnTo>
                    <a:pt x="893" y="1397"/>
                  </a:lnTo>
                  <a:lnTo>
                    <a:pt x="942" y="1349"/>
                  </a:lnTo>
                  <a:lnTo>
                    <a:pt x="990" y="1291"/>
                  </a:lnTo>
                  <a:lnTo>
                    <a:pt x="1039" y="1242"/>
                  </a:lnTo>
                  <a:lnTo>
                    <a:pt x="1097" y="1194"/>
                  </a:lnTo>
                  <a:lnTo>
                    <a:pt x="1165" y="1164"/>
                  </a:lnTo>
                  <a:lnTo>
                    <a:pt x="1214" y="1135"/>
                  </a:lnTo>
                  <a:lnTo>
                    <a:pt x="1281" y="1106"/>
                  </a:lnTo>
                  <a:lnTo>
                    <a:pt x="1349" y="1087"/>
                  </a:lnTo>
                  <a:lnTo>
                    <a:pt x="1417" y="1077"/>
                  </a:lnTo>
                  <a:lnTo>
                    <a:pt x="1495" y="1077"/>
                  </a:lnTo>
                  <a:lnTo>
                    <a:pt x="1563" y="1077"/>
                  </a:lnTo>
                  <a:lnTo>
                    <a:pt x="1640" y="1087"/>
                  </a:lnTo>
                  <a:lnTo>
                    <a:pt x="1699" y="1106"/>
                  </a:lnTo>
                  <a:lnTo>
                    <a:pt x="1767" y="1135"/>
                  </a:lnTo>
                  <a:lnTo>
                    <a:pt x="1834" y="1164"/>
                  </a:lnTo>
                  <a:lnTo>
                    <a:pt x="1883" y="1194"/>
                  </a:lnTo>
                  <a:lnTo>
                    <a:pt x="1941" y="1242"/>
                  </a:lnTo>
                  <a:close/>
                  <a:moveTo>
                    <a:pt x="7267" y="3658"/>
                  </a:moveTo>
                  <a:lnTo>
                    <a:pt x="7335" y="3745"/>
                  </a:lnTo>
                  <a:lnTo>
                    <a:pt x="7393" y="3842"/>
                  </a:lnTo>
                  <a:lnTo>
                    <a:pt x="7432" y="3949"/>
                  </a:lnTo>
                  <a:lnTo>
                    <a:pt x="7442" y="4056"/>
                  </a:lnTo>
                  <a:lnTo>
                    <a:pt x="7432" y="4172"/>
                  </a:lnTo>
                  <a:lnTo>
                    <a:pt x="7393" y="4288"/>
                  </a:lnTo>
                  <a:lnTo>
                    <a:pt x="7335" y="4376"/>
                  </a:lnTo>
                  <a:lnTo>
                    <a:pt x="7267" y="4473"/>
                  </a:lnTo>
                  <a:lnTo>
                    <a:pt x="7180" y="4541"/>
                  </a:lnTo>
                  <a:lnTo>
                    <a:pt x="7083" y="4599"/>
                  </a:lnTo>
                  <a:lnTo>
                    <a:pt x="6986" y="4638"/>
                  </a:lnTo>
                  <a:lnTo>
                    <a:pt x="6860" y="4647"/>
                  </a:lnTo>
                  <a:lnTo>
                    <a:pt x="6753" y="4638"/>
                  </a:lnTo>
                  <a:lnTo>
                    <a:pt x="6646" y="4599"/>
                  </a:lnTo>
                  <a:lnTo>
                    <a:pt x="6549" y="4541"/>
                  </a:lnTo>
                  <a:lnTo>
                    <a:pt x="6462" y="4473"/>
                  </a:lnTo>
                  <a:lnTo>
                    <a:pt x="6384" y="4376"/>
                  </a:lnTo>
                  <a:lnTo>
                    <a:pt x="6326" y="4288"/>
                  </a:lnTo>
                  <a:lnTo>
                    <a:pt x="6307" y="4172"/>
                  </a:lnTo>
                  <a:lnTo>
                    <a:pt x="6297" y="4056"/>
                  </a:lnTo>
                  <a:lnTo>
                    <a:pt x="6307" y="3949"/>
                  </a:lnTo>
                  <a:lnTo>
                    <a:pt x="6326" y="3842"/>
                  </a:lnTo>
                  <a:lnTo>
                    <a:pt x="6384" y="3745"/>
                  </a:lnTo>
                  <a:lnTo>
                    <a:pt x="6462" y="3658"/>
                  </a:lnTo>
                  <a:lnTo>
                    <a:pt x="6549" y="3580"/>
                  </a:lnTo>
                  <a:lnTo>
                    <a:pt x="6646" y="3522"/>
                  </a:lnTo>
                  <a:lnTo>
                    <a:pt x="6753" y="3493"/>
                  </a:lnTo>
                  <a:lnTo>
                    <a:pt x="6860" y="3483"/>
                  </a:lnTo>
                  <a:lnTo>
                    <a:pt x="6986" y="3493"/>
                  </a:lnTo>
                  <a:lnTo>
                    <a:pt x="7083" y="3522"/>
                  </a:lnTo>
                  <a:lnTo>
                    <a:pt x="7180" y="3580"/>
                  </a:lnTo>
                  <a:close/>
                  <a:moveTo>
                    <a:pt x="4328" y="253"/>
                  </a:moveTo>
                  <a:lnTo>
                    <a:pt x="4386" y="320"/>
                  </a:lnTo>
                  <a:lnTo>
                    <a:pt x="4434" y="379"/>
                  </a:lnTo>
                  <a:lnTo>
                    <a:pt x="4483" y="456"/>
                  </a:lnTo>
                  <a:lnTo>
                    <a:pt x="4512" y="524"/>
                  </a:lnTo>
                  <a:lnTo>
                    <a:pt x="4541" y="612"/>
                  </a:lnTo>
                  <a:lnTo>
                    <a:pt x="4561" y="689"/>
                  </a:lnTo>
                  <a:lnTo>
                    <a:pt x="4570" y="776"/>
                  </a:lnTo>
                  <a:lnTo>
                    <a:pt x="4580" y="864"/>
                  </a:lnTo>
                  <a:lnTo>
                    <a:pt x="4570" y="961"/>
                  </a:lnTo>
                  <a:lnTo>
                    <a:pt x="4561" y="1038"/>
                  </a:lnTo>
                  <a:lnTo>
                    <a:pt x="4541" y="1126"/>
                  </a:lnTo>
                  <a:lnTo>
                    <a:pt x="4512" y="1203"/>
                  </a:lnTo>
                  <a:lnTo>
                    <a:pt x="4483" y="1281"/>
                  </a:lnTo>
                  <a:lnTo>
                    <a:pt x="4434" y="1349"/>
                  </a:lnTo>
                  <a:lnTo>
                    <a:pt x="4386" y="1417"/>
                  </a:lnTo>
                  <a:lnTo>
                    <a:pt x="4328" y="1485"/>
                  </a:lnTo>
                  <a:lnTo>
                    <a:pt x="4260" y="1543"/>
                  </a:lnTo>
                  <a:lnTo>
                    <a:pt x="4192" y="1591"/>
                  </a:lnTo>
                  <a:lnTo>
                    <a:pt x="4124" y="1640"/>
                  </a:lnTo>
                  <a:lnTo>
                    <a:pt x="4046" y="1679"/>
                  </a:lnTo>
                  <a:lnTo>
                    <a:pt x="3978" y="1698"/>
                  </a:lnTo>
                  <a:lnTo>
                    <a:pt x="3891" y="1717"/>
                  </a:lnTo>
                  <a:lnTo>
                    <a:pt x="3814" y="1737"/>
                  </a:lnTo>
                  <a:lnTo>
                    <a:pt x="3717" y="1737"/>
                  </a:lnTo>
                  <a:lnTo>
                    <a:pt x="3639" y="1737"/>
                  </a:lnTo>
                  <a:lnTo>
                    <a:pt x="3542" y="1717"/>
                  </a:lnTo>
                  <a:lnTo>
                    <a:pt x="3474" y="1698"/>
                  </a:lnTo>
                  <a:lnTo>
                    <a:pt x="3387" y="1679"/>
                  </a:lnTo>
                  <a:lnTo>
                    <a:pt x="3319" y="1640"/>
                  </a:lnTo>
                  <a:lnTo>
                    <a:pt x="3241" y="1591"/>
                  </a:lnTo>
                  <a:lnTo>
                    <a:pt x="3173" y="1543"/>
                  </a:lnTo>
                  <a:lnTo>
                    <a:pt x="3115" y="1485"/>
                  </a:lnTo>
                  <a:lnTo>
                    <a:pt x="3047" y="1417"/>
                  </a:lnTo>
                  <a:lnTo>
                    <a:pt x="2999" y="1349"/>
                  </a:lnTo>
                  <a:lnTo>
                    <a:pt x="2960" y="1281"/>
                  </a:lnTo>
                  <a:lnTo>
                    <a:pt x="2921" y="1203"/>
                  </a:lnTo>
                  <a:lnTo>
                    <a:pt x="2892" y="1126"/>
                  </a:lnTo>
                  <a:lnTo>
                    <a:pt x="2872" y="1038"/>
                  </a:lnTo>
                  <a:lnTo>
                    <a:pt x="2863" y="961"/>
                  </a:lnTo>
                  <a:lnTo>
                    <a:pt x="2853" y="864"/>
                  </a:lnTo>
                  <a:lnTo>
                    <a:pt x="2863" y="776"/>
                  </a:lnTo>
                  <a:lnTo>
                    <a:pt x="2872" y="689"/>
                  </a:lnTo>
                  <a:lnTo>
                    <a:pt x="2892" y="612"/>
                  </a:lnTo>
                  <a:lnTo>
                    <a:pt x="2921" y="524"/>
                  </a:lnTo>
                  <a:lnTo>
                    <a:pt x="2960" y="456"/>
                  </a:lnTo>
                  <a:lnTo>
                    <a:pt x="2999" y="379"/>
                  </a:lnTo>
                  <a:lnTo>
                    <a:pt x="3047" y="320"/>
                  </a:lnTo>
                  <a:lnTo>
                    <a:pt x="3115" y="253"/>
                  </a:lnTo>
                  <a:lnTo>
                    <a:pt x="3173" y="185"/>
                  </a:lnTo>
                  <a:lnTo>
                    <a:pt x="3241" y="146"/>
                  </a:lnTo>
                  <a:lnTo>
                    <a:pt x="3319" y="97"/>
                  </a:lnTo>
                  <a:lnTo>
                    <a:pt x="3387" y="59"/>
                  </a:lnTo>
                  <a:lnTo>
                    <a:pt x="3474" y="29"/>
                  </a:lnTo>
                  <a:lnTo>
                    <a:pt x="3542" y="10"/>
                  </a:lnTo>
                  <a:lnTo>
                    <a:pt x="3639" y="0"/>
                  </a:lnTo>
                  <a:lnTo>
                    <a:pt x="3717" y="0"/>
                  </a:lnTo>
                  <a:lnTo>
                    <a:pt x="3814" y="0"/>
                  </a:lnTo>
                  <a:lnTo>
                    <a:pt x="3891" y="10"/>
                  </a:lnTo>
                  <a:lnTo>
                    <a:pt x="3978" y="29"/>
                  </a:lnTo>
                  <a:lnTo>
                    <a:pt x="4046" y="59"/>
                  </a:lnTo>
                  <a:lnTo>
                    <a:pt x="4124" y="97"/>
                  </a:lnTo>
                  <a:lnTo>
                    <a:pt x="4192" y="146"/>
                  </a:lnTo>
                  <a:lnTo>
                    <a:pt x="4260" y="185"/>
                  </a:lnTo>
                  <a:close/>
                  <a:moveTo>
                    <a:pt x="6947" y="1805"/>
                  </a:moveTo>
                  <a:lnTo>
                    <a:pt x="6937" y="1902"/>
                  </a:lnTo>
                  <a:lnTo>
                    <a:pt x="6928" y="2009"/>
                  </a:lnTo>
                  <a:lnTo>
                    <a:pt x="6899" y="2106"/>
                  </a:lnTo>
                  <a:lnTo>
                    <a:pt x="6869" y="2193"/>
                  </a:lnTo>
                  <a:lnTo>
                    <a:pt x="6831" y="2280"/>
                  </a:lnTo>
                  <a:lnTo>
                    <a:pt x="6782" y="2358"/>
                  </a:lnTo>
                  <a:lnTo>
                    <a:pt x="6714" y="2445"/>
                  </a:lnTo>
                  <a:lnTo>
                    <a:pt x="6656" y="2513"/>
                  </a:lnTo>
                  <a:lnTo>
                    <a:pt x="6569" y="2591"/>
                  </a:lnTo>
                  <a:lnTo>
                    <a:pt x="6491" y="2659"/>
                  </a:lnTo>
                  <a:lnTo>
                    <a:pt x="6413" y="2697"/>
                  </a:lnTo>
                  <a:lnTo>
                    <a:pt x="6326" y="2746"/>
                  </a:lnTo>
                  <a:lnTo>
                    <a:pt x="6239" y="2775"/>
                  </a:lnTo>
                  <a:lnTo>
                    <a:pt x="6142" y="2804"/>
                  </a:lnTo>
                  <a:lnTo>
                    <a:pt x="6045" y="2814"/>
                  </a:lnTo>
                  <a:lnTo>
                    <a:pt x="5948" y="2823"/>
                  </a:lnTo>
                  <a:lnTo>
                    <a:pt x="5841" y="2814"/>
                  </a:lnTo>
                  <a:lnTo>
                    <a:pt x="5744" y="2804"/>
                  </a:lnTo>
                  <a:lnTo>
                    <a:pt x="5657" y="2775"/>
                  </a:lnTo>
                  <a:lnTo>
                    <a:pt x="5560" y="2746"/>
                  </a:lnTo>
                  <a:lnTo>
                    <a:pt x="5472" y="2697"/>
                  </a:lnTo>
                  <a:lnTo>
                    <a:pt x="5385" y="2659"/>
                  </a:lnTo>
                  <a:lnTo>
                    <a:pt x="5317" y="2591"/>
                  </a:lnTo>
                  <a:lnTo>
                    <a:pt x="5230" y="2513"/>
                  </a:lnTo>
                  <a:lnTo>
                    <a:pt x="5162" y="2445"/>
                  </a:lnTo>
                  <a:lnTo>
                    <a:pt x="5104" y="2358"/>
                  </a:lnTo>
                  <a:lnTo>
                    <a:pt x="5055" y="2280"/>
                  </a:lnTo>
                  <a:lnTo>
                    <a:pt x="5016" y="2193"/>
                  </a:lnTo>
                  <a:lnTo>
                    <a:pt x="4987" y="2106"/>
                  </a:lnTo>
                  <a:lnTo>
                    <a:pt x="4968" y="2009"/>
                  </a:lnTo>
                  <a:lnTo>
                    <a:pt x="4949" y="1902"/>
                  </a:lnTo>
                  <a:lnTo>
                    <a:pt x="4949" y="1805"/>
                  </a:lnTo>
                  <a:lnTo>
                    <a:pt x="4949" y="1698"/>
                  </a:lnTo>
                  <a:lnTo>
                    <a:pt x="4968" y="1601"/>
                  </a:lnTo>
                  <a:lnTo>
                    <a:pt x="4987" y="1514"/>
                  </a:lnTo>
                  <a:lnTo>
                    <a:pt x="5016" y="1417"/>
                  </a:lnTo>
                  <a:lnTo>
                    <a:pt x="5055" y="1329"/>
                  </a:lnTo>
                  <a:lnTo>
                    <a:pt x="5104" y="1242"/>
                  </a:lnTo>
                  <a:lnTo>
                    <a:pt x="5162" y="1164"/>
                  </a:lnTo>
                  <a:lnTo>
                    <a:pt x="5230" y="1087"/>
                  </a:lnTo>
                  <a:lnTo>
                    <a:pt x="5317" y="1009"/>
                  </a:lnTo>
                  <a:lnTo>
                    <a:pt x="5385" y="951"/>
                  </a:lnTo>
                  <a:lnTo>
                    <a:pt x="5472" y="903"/>
                  </a:lnTo>
                  <a:lnTo>
                    <a:pt x="5560" y="854"/>
                  </a:lnTo>
                  <a:lnTo>
                    <a:pt x="5657" y="835"/>
                  </a:lnTo>
                  <a:lnTo>
                    <a:pt x="5744" y="806"/>
                  </a:lnTo>
                  <a:lnTo>
                    <a:pt x="5841" y="796"/>
                  </a:lnTo>
                  <a:lnTo>
                    <a:pt x="5948" y="786"/>
                  </a:lnTo>
                  <a:lnTo>
                    <a:pt x="6045" y="796"/>
                  </a:lnTo>
                  <a:lnTo>
                    <a:pt x="6142" y="806"/>
                  </a:lnTo>
                  <a:lnTo>
                    <a:pt x="6239" y="835"/>
                  </a:lnTo>
                  <a:lnTo>
                    <a:pt x="6326" y="854"/>
                  </a:lnTo>
                  <a:lnTo>
                    <a:pt x="6413" y="903"/>
                  </a:lnTo>
                  <a:lnTo>
                    <a:pt x="6491" y="951"/>
                  </a:lnTo>
                  <a:lnTo>
                    <a:pt x="6569" y="1009"/>
                  </a:lnTo>
                  <a:lnTo>
                    <a:pt x="6656" y="1087"/>
                  </a:lnTo>
                  <a:lnTo>
                    <a:pt x="6714" y="1164"/>
                  </a:lnTo>
                  <a:lnTo>
                    <a:pt x="6782" y="1242"/>
                  </a:lnTo>
                  <a:lnTo>
                    <a:pt x="6831" y="1329"/>
                  </a:lnTo>
                  <a:lnTo>
                    <a:pt x="6869" y="1417"/>
                  </a:lnTo>
                  <a:lnTo>
                    <a:pt x="6899" y="1514"/>
                  </a:lnTo>
                  <a:lnTo>
                    <a:pt x="6928" y="1601"/>
                  </a:lnTo>
                  <a:lnTo>
                    <a:pt x="6937" y="16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39" name="Shape 639"/>
          <p:cNvGrpSpPr/>
          <p:nvPr/>
        </p:nvGrpSpPr>
        <p:grpSpPr>
          <a:xfrm>
            <a:off x="265874" y="1465939"/>
            <a:ext cx="873309" cy="873309"/>
            <a:chOff x="818007" y="1320623"/>
            <a:chExt cx="1135200" cy="1135199"/>
          </a:xfrm>
        </p:grpSpPr>
        <p:sp>
          <p:nvSpPr>
            <p:cNvPr id="640" name="Shape 640"/>
            <p:cNvSpPr/>
            <p:nvPr/>
          </p:nvSpPr>
          <p:spPr>
            <a:xfrm>
              <a:off x="818007" y="1320623"/>
              <a:ext cx="1135200" cy="1135199"/>
            </a:xfrm>
            <a:prstGeom prst="ellipse">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641" name="Shape 641"/>
            <p:cNvSpPr/>
            <p:nvPr/>
          </p:nvSpPr>
          <p:spPr>
            <a:xfrm>
              <a:off x="1140067" y="1642422"/>
              <a:ext cx="491096" cy="498724"/>
            </a:xfrm>
            <a:custGeom>
              <a:pathLst>
                <a:path extrusionOk="0" h="6355" w="6258">
                  <a:moveTo>
                    <a:pt x="6151" y="107"/>
                  </a:moveTo>
                  <a:lnTo>
                    <a:pt x="6199" y="175"/>
                  </a:lnTo>
                  <a:lnTo>
                    <a:pt x="6228" y="243"/>
                  </a:lnTo>
                  <a:lnTo>
                    <a:pt x="6248" y="320"/>
                  </a:lnTo>
                  <a:lnTo>
                    <a:pt x="6258" y="398"/>
                  </a:lnTo>
                  <a:lnTo>
                    <a:pt x="6258" y="485"/>
                  </a:lnTo>
                  <a:lnTo>
                    <a:pt x="6248" y="582"/>
                  </a:lnTo>
                  <a:lnTo>
                    <a:pt x="6238" y="679"/>
                  </a:lnTo>
                  <a:lnTo>
                    <a:pt x="6209" y="776"/>
                  </a:lnTo>
                  <a:lnTo>
                    <a:pt x="6161" y="893"/>
                  </a:lnTo>
                  <a:lnTo>
                    <a:pt x="6122" y="999"/>
                  </a:lnTo>
                  <a:lnTo>
                    <a:pt x="6015" y="1193"/>
                  </a:lnTo>
                  <a:lnTo>
                    <a:pt x="5879" y="1387"/>
                  </a:lnTo>
                  <a:lnTo>
                    <a:pt x="5724" y="1572"/>
                  </a:lnTo>
                  <a:lnTo>
                    <a:pt x="5006" y="2290"/>
                  </a:lnTo>
                  <a:lnTo>
                    <a:pt x="5724" y="5452"/>
                  </a:lnTo>
                  <a:lnTo>
                    <a:pt x="5724" y="5491"/>
                  </a:lnTo>
                  <a:lnTo>
                    <a:pt x="5714" y="5540"/>
                  </a:lnTo>
                  <a:lnTo>
                    <a:pt x="5695" y="5569"/>
                  </a:lnTo>
                  <a:lnTo>
                    <a:pt x="5666" y="5598"/>
                  </a:lnTo>
                  <a:lnTo>
                    <a:pt x="5084" y="6044"/>
                  </a:lnTo>
                  <a:lnTo>
                    <a:pt x="5064" y="6064"/>
                  </a:lnTo>
                  <a:lnTo>
                    <a:pt x="5006" y="6064"/>
                  </a:lnTo>
                  <a:lnTo>
                    <a:pt x="4977" y="6064"/>
                  </a:lnTo>
                  <a:lnTo>
                    <a:pt x="4938" y="6054"/>
                  </a:lnTo>
                  <a:lnTo>
                    <a:pt x="4919" y="6034"/>
                  </a:lnTo>
                  <a:lnTo>
                    <a:pt x="4899" y="6015"/>
                  </a:lnTo>
                  <a:lnTo>
                    <a:pt x="4890" y="5986"/>
                  </a:lnTo>
                  <a:lnTo>
                    <a:pt x="3638" y="3687"/>
                  </a:lnTo>
                  <a:lnTo>
                    <a:pt x="2474" y="4861"/>
                  </a:lnTo>
                  <a:lnTo>
                    <a:pt x="2717" y="5734"/>
                  </a:lnTo>
                  <a:lnTo>
                    <a:pt x="2726" y="5772"/>
                  </a:lnTo>
                  <a:lnTo>
                    <a:pt x="2717" y="5811"/>
                  </a:lnTo>
                  <a:lnTo>
                    <a:pt x="2707" y="5850"/>
                  </a:lnTo>
                  <a:lnTo>
                    <a:pt x="2678" y="5879"/>
                  </a:lnTo>
                  <a:lnTo>
                    <a:pt x="2251" y="6316"/>
                  </a:lnTo>
                  <a:lnTo>
                    <a:pt x="2231" y="6335"/>
                  </a:lnTo>
                  <a:lnTo>
                    <a:pt x="2212" y="6345"/>
                  </a:lnTo>
                  <a:lnTo>
                    <a:pt x="2144" y="6355"/>
                  </a:lnTo>
                  <a:lnTo>
                    <a:pt x="2134" y="6355"/>
                  </a:lnTo>
                  <a:lnTo>
                    <a:pt x="2105" y="6355"/>
                  </a:lnTo>
                  <a:lnTo>
                    <a:pt x="2086" y="6335"/>
                  </a:lnTo>
                  <a:lnTo>
                    <a:pt x="2037" y="6296"/>
                  </a:lnTo>
                  <a:lnTo>
                    <a:pt x="1184" y="5152"/>
                  </a:lnTo>
                  <a:lnTo>
                    <a:pt x="68" y="4298"/>
                  </a:lnTo>
                  <a:lnTo>
                    <a:pt x="20" y="4249"/>
                  </a:lnTo>
                  <a:lnTo>
                    <a:pt x="10" y="4230"/>
                  </a:lnTo>
                  <a:lnTo>
                    <a:pt x="0" y="4191"/>
                  </a:lnTo>
                  <a:lnTo>
                    <a:pt x="0" y="4162"/>
                  </a:lnTo>
                  <a:lnTo>
                    <a:pt x="10" y="4133"/>
                  </a:lnTo>
                  <a:lnTo>
                    <a:pt x="29" y="4104"/>
                  </a:lnTo>
                  <a:lnTo>
                    <a:pt x="49" y="4075"/>
                  </a:lnTo>
                  <a:lnTo>
                    <a:pt x="466" y="3638"/>
                  </a:lnTo>
                  <a:lnTo>
                    <a:pt x="514" y="3599"/>
                  </a:lnTo>
                  <a:lnTo>
                    <a:pt x="582" y="3590"/>
                  </a:lnTo>
                  <a:lnTo>
                    <a:pt x="592" y="3590"/>
                  </a:lnTo>
                  <a:lnTo>
                    <a:pt x="611" y="3599"/>
                  </a:lnTo>
                  <a:lnTo>
                    <a:pt x="1475" y="3842"/>
                  </a:lnTo>
                  <a:lnTo>
                    <a:pt x="2629" y="2668"/>
                  </a:lnTo>
                  <a:lnTo>
                    <a:pt x="369" y="1407"/>
                  </a:lnTo>
                  <a:lnTo>
                    <a:pt x="340" y="1387"/>
                  </a:lnTo>
                  <a:lnTo>
                    <a:pt x="311" y="1358"/>
                  </a:lnTo>
                  <a:lnTo>
                    <a:pt x="291" y="1329"/>
                  </a:lnTo>
                  <a:lnTo>
                    <a:pt x="281" y="1290"/>
                  </a:lnTo>
                  <a:lnTo>
                    <a:pt x="281" y="1252"/>
                  </a:lnTo>
                  <a:lnTo>
                    <a:pt x="291" y="1232"/>
                  </a:lnTo>
                  <a:lnTo>
                    <a:pt x="311" y="1193"/>
                  </a:lnTo>
                  <a:lnTo>
                    <a:pt x="330" y="1164"/>
                  </a:lnTo>
                  <a:lnTo>
                    <a:pt x="902" y="582"/>
                  </a:lnTo>
                  <a:lnTo>
                    <a:pt x="931" y="573"/>
                  </a:lnTo>
                  <a:lnTo>
                    <a:pt x="961" y="553"/>
                  </a:lnTo>
                  <a:lnTo>
                    <a:pt x="999" y="553"/>
                  </a:lnTo>
                  <a:lnTo>
                    <a:pt x="1038" y="553"/>
                  </a:lnTo>
                  <a:lnTo>
                    <a:pt x="4007" y="1271"/>
                  </a:lnTo>
                  <a:lnTo>
                    <a:pt x="4725" y="553"/>
                  </a:lnTo>
                  <a:lnTo>
                    <a:pt x="4899" y="388"/>
                  </a:lnTo>
                  <a:lnTo>
                    <a:pt x="5084" y="252"/>
                  </a:lnTo>
                  <a:lnTo>
                    <a:pt x="5278" y="146"/>
                  </a:lnTo>
                  <a:lnTo>
                    <a:pt x="5384" y="97"/>
                  </a:lnTo>
                  <a:lnTo>
                    <a:pt x="5491" y="58"/>
                  </a:lnTo>
                  <a:lnTo>
                    <a:pt x="5588" y="29"/>
                  </a:lnTo>
                  <a:lnTo>
                    <a:pt x="5695" y="10"/>
                  </a:lnTo>
                  <a:lnTo>
                    <a:pt x="5782" y="0"/>
                  </a:lnTo>
                  <a:lnTo>
                    <a:pt x="5869" y="0"/>
                  </a:lnTo>
                  <a:lnTo>
                    <a:pt x="5947" y="10"/>
                  </a:lnTo>
                  <a:lnTo>
                    <a:pt x="6025" y="39"/>
                  </a:lnTo>
                  <a:lnTo>
                    <a:pt x="6083" y="68"/>
                  </a:lnTo>
                  <a:lnTo>
                    <a:pt x="6151" y="107"/>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2" name="Shape 642"/>
          <p:cNvGrpSpPr/>
          <p:nvPr/>
        </p:nvGrpSpPr>
        <p:grpSpPr>
          <a:xfrm>
            <a:off x="265813" y="2438257"/>
            <a:ext cx="873309" cy="873309"/>
            <a:chOff x="3180350" y="1313525"/>
            <a:chExt cx="1135200" cy="1135200"/>
          </a:xfrm>
        </p:grpSpPr>
        <p:sp>
          <p:nvSpPr>
            <p:cNvPr id="643" name="Shape 643"/>
            <p:cNvSpPr/>
            <p:nvPr/>
          </p:nvSpPr>
          <p:spPr>
            <a:xfrm>
              <a:off x="3180350" y="1313525"/>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44" name="Shape 644"/>
            <p:cNvSpPr/>
            <p:nvPr/>
          </p:nvSpPr>
          <p:spPr>
            <a:xfrm>
              <a:off x="3446532" y="1578499"/>
              <a:ext cx="602888" cy="612347"/>
            </a:xfrm>
            <a:custGeom>
              <a:pathLst>
                <a:path extrusionOk="0" h="6967" w="6859">
                  <a:moveTo>
                    <a:pt x="4007" y="1893"/>
                  </a:moveTo>
                  <a:lnTo>
                    <a:pt x="4007" y="3910"/>
                  </a:lnTo>
                  <a:lnTo>
                    <a:pt x="3997" y="3949"/>
                  </a:lnTo>
                  <a:lnTo>
                    <a:pt x="3997" y="3978"/>
                  </a:lnTo>
                  <a:lnTo>
                    <a:pt x="3958" y="4027"/>
                  </a:lnTo>
                  <a:lnTo>
                    <a:pt x="3910" y="4056"/>
                  </a:lnTo>
                  <a:lnTo>
                    <a:pt x="3861" y="4066"/>
                  </a:lnTo>
                  <a:lnTo>
                    <a:pt x="2425" y="4066"/>
                  </a:lnTo>
                  <a:lnTo>
                    <a:pt x="2377" y="4056"/>
                  </a:lnTo>
                  <a:lnTo>
                    <a:pt x="2328" y="4027"/>
                  </a:lnTo>
                  <a:lnTo>
                    <a:pt x="2290" y="3978"/>
                  </a:lnTo>
                  <a:lnTo>
                    <a:pt x="2290" y="3949"/>
                  </a:lnTo>
                  <a:lnTo>
                    <a:pt x="2280" y="3910"/>
                  </a:lnTo>
                  <a:lnTo>
                    <a:pt x="2280" y="3629"/>
                  </a:lnTo>
                  <a:lnTo>
                    <a:pt x="2290" y="3571"/>
                  </a:lnTo>
                  <a:lnTo>
                    <a:pt x="2328" y="3522"/>
                  </a:lnTo>
                  <a:lnTo>
                    <a:pt x="2377" y="3493"/>
                  </a:lnTo>
                  <a:lnTo>
                    <a:pt x="2425" y="3484"/>
                  </a:lnTo>
                  <a:lnTo>
                    <a:pt x="3425" y="3484"/>
                  </a:lnTo>
                  <a:lnTo>
                    <a:pt x="3425" y="1893"/>
                  </a:lnTo>
                  <a:lnTo>
                    <a:pt x="3434" y="1825"/>
                  </a:lnTo>
                  <a:lnTo>
                    <a:pt x="3463" y="1776"/>
                  </a:lnTo>
                  <a:lnTo>
                    <a:pt x="3512" y="1747"/>
                  </a:lnTo>
                  <a:lnTo>
                    <a:pt x="3570" y="1747"/>
                  </a:lnTo>
                  <a:lnTo>
                    <a:pt x="3861" y="1747"/>
                  </a:lnTo>
                  <a:lnTo>
                    <a:pt x="3910" y="1747"/>
                  </a:lnTo>
                  <a:lnTo>
                    <a:pt x="3958" y="1776"/>
                  </a:lnTo>
                  <a:lnTo>
                    <a:pt x="3997" y="1825"/>
                  </a:lnTo>
                  <a:close/>
                  <a:moveTo>
                    <a:pt x="5540" y="4725"/>
                  </a:moveTo>
                  <a:lnTo>
                    <a:pt x="5607" y="4580"/>
                  </a:lnTo>
                  <a:lnTo>
                    <a:pt x="5675" y="4425"/>
                  </a:lnTo>
                  <a:lnTo>
                    <a:pt x="5724" y="4279"/>
                  </a:lnTo>
                  <a:lnTo>
                    <a:pt x="5772" y="4124"/>
                  </a:lnTo>
                  <a:lnTo>
                    <a:pt x="5811" y="3969"/>
                  </a:lnTo>
                  <a:lnTo>
                    <a:pt x="5840" y="3813"/>
                  </a:lnTo>
                  <a:lnTo>
                    <a:pt x="5860" y="3648"/>
                  </a:lnTo>
                  <a:lnTo>
                    <a:pt x="5860" y="3484"/>
                  </a:lnTo>
                  <a:lnTo>
                    <a:pt x="5860" y="3319"/>
                  </a:lnTo>
                  <a:lnTo>
                    <a:pt x="5840" y="3154"/>
                  </a:lnTo>
                  <a:lnTo>
                    <a:pt x="5811" y="2998"/>
                  </a:lnTo>
                  <a:lnTo>
                    <a:pt x="5772" y="2843"/>
                  </a:lnTo>
                  <a:lnTo>
                    <a:pt x="5724" y="2688"/>
                  </a:lnTo>
                  <a:lnTo>
                    <a:pt x="5675" y="2543"/>
                  </a:lnTo>
                  <a:lnTo>
                    <a:pt x="5607" y="2387"/>
                  </a:lnTo>
                  <a:lnTo>
                    <a:pt x="5540" y="2251"/>
                  </a:lnTo>
                  <a:lnTo>
                    <a:pt x="5443" y="2106"/>
                  </a:lnTo>
                  <a:lnTo>
                    <a:pt x="5355" y="1980"/>
                  </a:lnTo>
                  <a:lnTo>
                    <a:pt x="5248" y="1854"/>
                  </a:lnTo>
                  <a:lnTo>
                    <a:pt x="5151" y="1737"/>
                  </a:lnTo>
                  <a:lnTo>
                    <a:pt x="5035" y="1621"/>
                  </a:lnTo>
                  <a:lnTo>
                    <a:pt x="4909" y="1524"/>
                  </a:lnTo>
                  <a:lnTo>
                    <a:pt x="4783" y="1427"/>
                  </a:lnTo>
                  <a:lnTo>
                    <a:pt x="4647" y="1349"/>
                  </a:lnTo>
                  <a:lnTo>
                    <a:pt x="4511" y="1262"/>
                  </a:lnTo>
                  <a:lnTo>
                    <a:pt x="4366" y="1204"/>
                  </a:lnTo>
                  <a:lnTo>
                    <a:pt x="4220" y="1146"/>
                  </a:lnTo>
                  <a:lnTo>
                    <a:pt x="4065" y="1097"/>
                  </a:lnTo>
                  <a:lnTo>
                    <a:pt x="3910" y="1068"/>
                  </a:lnTo>
                  <a:lnTo>
                    <a:pt x="3754" y="1039"/>
                  </a:lnTo>
                  <a:lnTo>
                    <a:pt x="3590" y="1019"/>
                  </a:lnTo>
                  <a:lnTo>
                    <a:pt x="3425" y="1019"/>
                  </a:lnTo>
                  <a:lnTo>
                    <a:pt x="3260" y="1019"/>
                  </a:lnTo>
                  <a:lnTo>
                    <a:pt x="3104" y="1039"/>
                  </a:lnTo>
                  <a:lnTo>
                    <a:pt x="2949" y="1068"/>
                  </a:lnTo>
                  <a:lnTo>
                    <a:pt x="2794" y="1097"/>
                  </a:lnTo>
                  <a:lnTo>
                    <a:pt x="2639" y="1146"/>
                  </a:lnTo>
                  <a:lnTo>
                    <a:pt x="2493" y="1204"/>
                  </a:lnTo>
                  <a:lnTo>
                    <a:pt x="2357" y="1262"/>
                  </a:lnTo>
                  <a:lnTo>
                    <a:pt x="2212" y="1349"/>
                  </a:lnTo>
                  <a:lnTo>
                    <a:pt x="2066" y="1427"/>
                  </a:lnTo>
                  <a:lnTo>
                    <a:pt x="1940" y="1524"/>
                  </a:lnTo>
                  <a:lnTo>
                    <a:pt x="1824" y="1621"/>
                  </a:lnTo>
                  <a:lnTo>
                    <a:pt x="1707" y="1737"/>
                  </a:lnTo>
                  <a:lnTo>
                    <a:pt x="1601" y="1854"/>
                  </a:lnTo>
                  <a:lnTo>
                    <a:pt x="1504" y="1980"/>
                  </a:lnTo>
                  <a:lnTo>
                    <a:pt x="1407" y="2106"/>
                  </a:lnTo>
                  <a:lnTo>
                    <a:pt x="1329" y="2251"/>
                  </a:lnTo>
                  <a:lnTo>
                    <a:pt x="1242" y="2387"/>
                  </a:lnTo>
                  <a:lnTo>
                    <a:pt x="1184" y="2543"/>
                  </a:lnTo>
                  <a:lnTo>
                    <a:pt x="1125" y="2688"/>
                  </a:lnTo>
                  <a:lnTo>
                    <a:pt x="1077" y="2843"/>
                  </a:lnTo>
                  <a:lnTo>
                    <a:pt x="1048" y="2998"/>
                  </a:lnTo>
                  <a:lnTo>
                    <a:pt x="1019" y="3154"/>
                  </a:lnTo>
                  <a:lnTo>
                    <a:pt x="999" y="3319"/>
                  </a:lnTo>
                  <a:lnTo>
                    <a:pt x="999" y="3484"/>
                  </a:lnTo>
                  <a:lnTo>
                    <a:pt x="999" y="3648"/>
                  </a:lnTo>
                  <a:lnTo>
                    <a:pt x="1019" y="3813"/>
                  </a:lnTo>
                  <a:lnTo>
                    <a:pt x="1048" y="3969"/>
                  </a:lnTo>
                  <a:lnTo>
                    <a:pt x="1077" y="4124"/>
                  </a:lnTo>
                  <a:lnTo>
                    <a:pt x="1125" y="4279"/>
                  </a:lnTo>
                  <a:lnTo>
                    <a:pt x="1184" y="4425"/>
                  </a:lnTo>
                  <a:lnTo>
                    <a:pt x="1242" y="4580"/>
                  </a:lnTo>
                  <a:lnTo>
                    <a:pt x="1329" y="4725"/>
                  </a:lnTo>
                  <a:lnTo>
                    <a:pt x="1407" y="4861"/>
                  </a:lnTo>
                  <a:lnTo>
                    <a:pt x="1504" y="4987"/>
                  </a:lnTo>
                  <a:lnTo>
                    <a:pt x="1601" y="5113"/>
                  </a:lnTo>
                  <a:lnTo>
                    <a:pt x="1707" y="5240"/>
                  </a:lnTo>
                  <a:lnTo>
                    <a:pt x="1824" y="5346"/>
                  </a:lnTo>
                  <a:lnTo>
                    <a:pt x="1940" y="5443"/>
                  </a:lnTo>
                  <a:lnTo>
                    <a:pt x="2066" y="5540"/>
                  </a:lnTo>
                  <a:lnTo>
                    <a:pt x="2212" y="5618"/>
                  </a:lnTo>
                  <a:lnTo>
                    <a:pt x="2357" y="5705"/>
                  </a:lnTo>
                  <a:lnTo>
                    <a:pt x="2493" y="5763"/>
                  </a:lnTo>
                  <a:lnTo>
                    <a:pt x="2639" y="5822"/>
                  </a:lnTo>
                  <a:lnTo>
                    <a:pt x="2794" y="5870"/>
                  </a:lnTo>
                  <a:lnTo>
                    <a:pt x="2949" y="5909"/>
                  </a:lnTo>
                  <a:lnTo>
                    <a:pt x="3104" y="5928"/>
                  </a:lnTo>
                  <a:lnTo>
                    <a:pt x="3260" y="5948"/>
                  </a:lnTo>
                  <a:lnTo>
                    <a:pt x="3425" y="5948"/>
                  </a:lnTo>
                  <a:lnTo>
                    <a:pt x="3590" y="5948"/>
                  </a:lnTo>
                  <a:lnTo>
                    <a:pt x="3754" y="5928"/>
                  </a:lnTo>
                  <a:lnTo>
                    <a:pt x="3910" y="5909"/>
                  </a:lnTo>
                  <a:lnTo>
                    <a:pt x="4065" y="5870"/>
                  </a:lnTo>
                  <a:lnTo>
                    <a:pt x="4220" y="5822"/>
                  </a:lnTo>
                  <a:lnTo>
                    <a:pt x="4366" y="5763"/>
                  </a:lnTo>
                  <a:lnTo>
                    <a:pt x="4511" y="5705"/>
                  </a:lnTo>
                  <a:lnTo>
                    <a:pt x="4647" y="5618"/>
                  </a:lnTo>
                  <a:lnTo>
                    <a:pt x="4783" y="5540"/>
                  </a:lnTo>
                  <a:lnTo>
                    <a:pt x="4909" y="5443"/>
                  </a:lnTo>
                  <a:lnTo>
                    <a:pt x="5035" y="5346"/>
                  </a:lnTo>
                  <a:lnTo>
                    <a:pt x="5151" y="5240"/>
                  </a:lnTo>
                  <a:lnTo>
                    <a:pt x="5248" y="5113"/>
                  </a:lnTo>
                  <a:lnTo>
                    <a:pt x="5355" y="4987"/>
                  </a:lnTo>
                  <a:lnTo>
                    <a:pt x="5443" y="4861"/>
                  </a:lnTo>
                  <a:close/>
                  <a:moveTo>
                    <a:pt x="6393" y="1737"/>
                  </a:moveTo>
                  <a:lnTo>
                    <a:pt x="6510" y="1931"/>
                  </a:lnTo>
                  <a:lnTo>
                    <a:pt x="6597" y="2145"/>
                  </a:lnTo>
                  <a:lnTo>
                    <a:pt x="6684" y="2358"/>
                  </a:lnTo>
                  <a:lnTo>
                    <a:pt x="6743" y="2572"/>
                  </a:lnTo>
                  <a:lnTo>
                    <a:pt x="6791" y="2785"/>
                  </a:lnTo>
                  <a:lnTo>
                    <a:pt x="6830" y="3018"/>
                  </a:lnTo>
                  <a:lnTo>
                    <a:pt x="6849" y="3241"/>
                  </a:lnTo>
                  <a:lnTo>
                    <a:pt x="6859" y="3484"/>
                  </a:lnTo>
                  <a:lnTo>
                    <a:pt x="6849" y="3716"/>
                  </a:lnTo>
                  <a:lnTo>
                    <a:pt x="6830" y="3949"/>
                  </a:lnTo>
                  <a:lnTo>
                    <a:pt x="6791" y="4172"/>
                  </a:lnTo>
                  <a:lnTo>
                    <a:pt x="6743" y="4395"/>
                  </a:lnTo>
                  <a:lnTo>
                    <a:pt x="6684" y="4609"/>
                  </a:lnTo>
                  <a:lnTo>
                    <a:pt x="6597" y="4822"/>
                  </a:lnTo>
                  <a:lnTo>
                    <a:pt x="6510" y="5036"/>
                  </a:lnTo>
                  <a:lnTo>
                    <a:pt x="6393" y="5240"/>
                  </a:lnTo>
                  <a:lnTo>
                    <a:pt x="6277" y="5424"/>
                  </a:lnTo>
                  <a:lnTo>
                    <a:pt x="6151" y="5608"/>
                  </a:lnTo>
                  <a:lnTo>
                    <a:pt x="6015" y="5783"/>
                  </a:lnTo>
                  <a:lnTo>
                    <a:pt x="5860" y="5948"/>
                  </a:lnTo>
                  <a:lnTo>
                    <a:pt x="5695" y="6103"/>
                  </a:lnTo>
                  <a:lnTo>
                    <a:pt x="5530" y="6239"/>
                  </a:lnTo>
                  <a:lnTo>
                    <a:pt x="5346" y="6384"/>
                  </a:lnTo>
                  <a:lnTo>
                    <a:pt x="5151" y="6501"/>
                  </a:lnTo>
                  <a:lnTo>
                    <a:pt x="4948" y="6607"/>
                  </a:lnTo>
                  <a:lnTo>
                    <a:pt x="4744" y="6714"/>
                  </a:lnTo>
                  <a:lnTo>
                    <a:pt x="4540" y="6782"/>
                  </a:lnTo>
                  <a:lnTo>
                    <a:pt x="4327" y="6860"/>
                  </a:lnTo>
                  <a:lnTo>
                    <a:pt x="4104" y="6908"/>
                  </a:lnTo>
                  <a:lnTo>
                    <a:pt x="3881" y="6937"/>
                  </a:lnTo>
                  <a:lnTo>
                    <a:pt x="3657" y="6957"/>
                  </a:lnTo>
                  <a:lnTo>
                    <a:pt x="3425" y="6966"/>
                  </a:lnTo>
                  <a:lnTo>
                    <a:pt x="3202" y="6957"/>
                  </a:lnTo>
                  <a:lnTo>
                    <a:pt x="2969" y="6937"/>
                  </a:lnTo>
                  <a:lnTo>
                    <a:pt x="2746" y="6908"/>
                  </a:lnTo>
                  <a:lnTo>
                    <a:pt x="2532" y="6860"/>
                  </a:lnTo>
                  <a:lnTo>
                    <a:pt x="2319" y="6782"/>
                  </a:lnTo>
                  <a:lnTo>
                    <a:pt x="2105" y="6714"/>
                  </a:lnTo>
                  <a:lnTo>
                    <a:pt x="1902" y="6607"/>
                  </a:lnTo>
                  <a:lnTo>
                    <a:pt x="1707" y="6501"/>
                  </a:lnTo>
                  <a:lnTo>
                    <a:pt x="1513" y="6384"/>
                  </a:lnTo>
                  <a:lnTo>
                    <a:pt x="1329" y="6239"/>
                  </a:lnTo>
                  <a:lnTo>
                    <a:pt x="1164" y="6103"/>
                  </a:lnTo>
                  <a:lnTo>
                    <a:pt x="999" y="5948"/>
                  </a:lnTo>
                  <a:lnTo>
                    <a:pt x="854" y="5783"/>
                  </a:lnTo>
                  <a:lnTo>
                    <a:pt x="708" y="5608"/>
                  </a:lnTo>
                  <a:lnTo>
                    <a:pt x="572" y="5424"/>
                  </a:lnTo>
                  <a:lnTo>
                    <a:pt x="456" y="5240"/>
                  </a:lnTo>
                  <a:lnTo>
                    <a:pt x="349" y="5036"/>
                  </a:lnTo>
                  <a:lnTo>
                    <a:pt x="252" y="4822"/>
                  </a:lnTo>
                  <a:lnTo>
                    <a:pt x="175" y="4609"/>
                  </a:lnTo>
                  <a:lnTo>
                    <a:pt x="107" y="4395"/>
                  </a:lnTo>
                  <a:lnTo>
                    <a:pt x="58" y="4172"/>
                  </a:lnTo>
                  <a:lnTo>
                    <a:pt x="29" y="3949"/>
                  </a:lnTo>
                  <a:lnTo>
                    <a:pt x="10" y="3716"/>
                  </a:lnTo>
                  <a:lnTo>
                    <a:pt x="0" y="3484"/>
                  </a:lnTo>
                  <a:lnTo>
                    <a:pt x="10" y="3241"/>
                  </a:lnTo>
                  <a:lnTo>
                    <a:pt x="29" y="3018"/>
                  </a:lnTo>
                  <a:lnTo>
                    <a:pt x="58" y="2785"/>
                  </a:lnTo>
                  <a:lnTo>
                    <a:pt x="107" y="2572"/>
                  </a:lnTo>
                  <a:lnTo>
                    <a:pt x="175" y="2358"/>
                  </a:lnTo>
                  <a:lnTo>
                    <a:pt x="252" y="2145"/>
                  </a:lnTo>
                  <a:lnTo>
                    <a:pt x="349" y="1931"/>
                  </a:lnTo>
                  <a:lnTo>
                    <a:pt x="456" y="1737"/>
                  </a:lnTo>
                  <a:lnTo>
                    <a:pt x="572" y="1543"/>
                  </a:lnTo>
                  <a:lnTo>
                    <a:pt x="708" y="1359"/>
                  </a:lnTo>
                  <a:lnTo>
                    <a:pt x="854" y="1184"/>
                  </a:lnTo>
                  <a:lnTo>
                    <a:pt x="999" y="1019"/>
                  </a:lnTo>
                  <a:lnTo>
                    <a:pt x="1164" y="864"/>
                  </a:lnTo>
                  <a:lnTo>
                    <a:pt x="1329" y="728"/>
                  </a:lnTo>
                  <a:lnTo>
                    <a:pt x="1513" y="583"/>
                  </a:lnTo>
                  <a:lnTo>
                    <a:pt x="1707" y="466"/>
                  </a:lnTo>
                  <a:lnTo>
                    <a:pt x="1902" y="360"/>
                  </a:lnTo>
                  <a:lnTo>
                    <a:pt x="2105" y="253"/>
                  </a:lnTo>
                  <a:lnTo>
                    <a:pt x="2319" y="185"/>
                  </a:lnTo>
                  <a:lnTo>
                    <a:pt x="2532" y="117"/>
                  </a:lnTo>
                  <a:lnTo>
                    <a:pt x="2746" y="69"/>
                  </a:lnTo>
                  <a:lnTo>
                    <a:pt x="2969" y="30"/>
                  </a:lnTo>
                  <a:lnTo>
                    <a:pt x="3202" y="10"/>
                  </a:lnTo>
                  <a:lnTo>
                    <a:pt x="3425" y="1"/>
                  </a:lnTo>
                  <a:lnTo>
                    <a:pt x="3657" y="10"/>
                  </a:lnTo>
                  <a:lnTo>
                    <a:pt x="3881" y="30"/>
                  </a:lnTo>
                  <a:lnTo>
                    <a:pt x="4104" y="69"/>
                  </a:lnTo>
                  <a:lnTo>
                    <a:pt x="4327" y="117"/>
                  </a:lnTo>
                  <a:lnTo>
                    <a:pt x="4540" y="185"/>
                  </a:lnTo>
                  <a:lnTo>
                    <a:pt x="4744" y="253"/>
                  </a:lnTo>
                  <a:lnTo>
                    <a:pt x="4948" y="360"/>
                  </a:lnTo>
                  <a:lnTo>
                    <a:pt x="5151" y="466"/>
                  </a:lnTo>
                  <a:lnTo>
                    <a:pt x="5346" y="583"/>
                  </a:lnTo>
                  <a:lnTo>
                    <a:pt x="5530" y="728"/>
                  </a:lnTo>
                  <a:lnTo>
                    <a:pt x="5695" y="864"/>
                  </a:lnTo>
                  <a:lnTo>
                    <a:pt x="5860" y="1019"/>
                  </a:lnTo>
                  <a:lnTo>
                    <a:pt x="6015" y="1184"/>
                  </a:lnTo>
                  <a:lnTo>
                    <a:pt x="6151" y="1359"/>
                  </a:lnTo>
                  <a:lnTo>
                    <a:pt x="6277" y="1543"/>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5" name="Shape 645"/>
          <p:cNvGrpSpPr/>
          <p:nvPr/>
        </p:nvGrpSpPr>
        <p:grpSpPr>
          <a:xfrm>
            <a:off x="265872" y="4382751"/>
            <a:ext cx="873309" cy="873309"/>
            <a:chOff x="2120076" y="3333992"/>
            <a:chExt cx="1135200" cy="1135200"/>
          </a:xfrm>
        </p:grpSpPr>
        <p:sp>
          <p:nvSpPr>
            <p:cNvPr id="646" name="Shape 646"/>
            <p:cNvSpPr/>
            <p:nvPr/>
          </p:nvSpPr>
          <p:spPr>
            <a:xfrm>
              <a:off x="2120076" y="3333992"/>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47" name="Shape 647"/>
            <p:cNvSpPr/>
            <p:nvPr/>
          </p:nvSpPr>
          <p:spPr>
            <a:xfrm>
              <a:off x="2442132" y="3632709"/>
              <a:ext cx="491092" cy="544877"/>
            </a:xfrm>
            <a:custGeom>
              <a:pathLst>
                <a:path extrusionOk="0" h="6976" w="6288">
                  <a:moveTo>
                    <a:pt x="6287" y="5792"/>
                  </a:moveTo>
                  <a:lnTo>
                    <a:pt x="6287" y="5928"/>
                  </a:lnTo>
                  <a:lnTo>
                    <a:pt x="6268" y="6064"/>
                  </a:lnTo>
                  <a:lnTo>
                    <a:pt x="6239" y="6180"/>
                  </a:lnTo>
                  <a:lnTo>
                    <a:pt x="6210" y="6287"/>
                  </a:lnTo>
                  <a:lnTo>
                    <a:pt x="6161" y="6394"/>
                  </a:lnTo>
                  <a:lnTo>
                    <a:pt x="6103" y="6481"/>
                  </a:lnTo>
                  <a:lnTo>
                    <a:pt x="6045" y="6578"/>
                  </a:lnTo>
                  <a:lnTo>
                    <a:pt x="5958" y="6656"/>
                  </a:lnTo>
                  <a:lnTo>
                    <a:pt x="5880" y="6733"/>
                  </a:lnTo>
                  <a:lnTo>
                    <a:pt x="5783" y="6792"/>
                  </a:lnTo>
                  <a:lnTo>
                    <a:pt x="5686" y="6850"/>
                  </a:lnTo>
                  <a:lnTo>
                    <a:pt x="5579" y="6898"/>
                  </a:lnTo>
                  <a:lnTo>
                    <a:pt x="5472" y="6927"/>
                  </a:lnTo>
                  <a:lnTo>
                    <a:pt x="5356" y="6957"/>
                  </a:lnTo>
                  <a:lnTo>
                    <a:pt x="5230" y="6966"/>
                  </a:lnTo>
                  <a:lnTo>
                    <a:pt x="5094" y="6976"/>
                  </a:lnTo>
                  <a:lnTo>
                    <a:pt x="1194" y="6976"/>
                  </a:lnTo>
                  <a:lnTo>
                    <a:pt x="1058" y="6966"/>
                  </a:lnTo>
                  <a:lnTo>
                    <a:pt x="932" y="6957"/>
                  </a:lnTo>
                  <a:lnTo>
                    <a:pt x="816" y="6927"/>
                  </a:lnTo>
                  <a:lnTo>
                    <a:pt x="709" y="6898"/>
                  </a:lnTo>
                  <a:lnTo>
                    <a:pt x="593" y="6850"/>
                  </a:lnTo>
                  <a:lnTo>
                    <a:pt x="505" y="6792"/>
                  </a:lnTo>
                  <a:lnTo>
                    <a:pt x="418" y="6733"/>
                  </a:lnTo>
                  <a:lnTo>
                    <a:pt x="321" y="6656"/>
                  </a:lnTo>
                  <a:lnTo>
                    <a:pt x="253" y="6578"/>
                  </a:lnTo>
                  <a:lnTo>
                    <a:pt x="185" y="6481"/>
                  </a:lnTo>
                  <a:lnTo>
                    <a:pt x="127" y="6394"/>
                  </a:lnTo>
                  <a:lnTo>
                    <a:pt x="88" y="6287"/>
                  </a:lnTo>
                  <a:lnTo>
                    <a:pt x="49" y="6180"/>
                  </a:lnTo>
                  <a:lnTo>
                    <a:pt x="20" y="6064"/>
                  </a:lnTo>
                  <a:lnTo>
                    <a:pt x="1" y="5928"/>
                  </a:lnTo>
                  <a:lnTo>
                    <a:pt x="1" y="5792"/>
                  </a:lnTo>
                  <a:lnTo>
                    <a:pt x="1" y="5560"/>
                  </a:lnTo>
                  <a:lnTo>
                    <a:pt x="11" y="5327"/>
                  </a:lnTo>
                  <a:lnTo>
                    <a:pt x="40" y="5094"/>
                  </a:lnTo>
                  <a:lnTo>
                    <a:pt x="59" y="4968"/>
                  </a:lnTo>
                  <a:lnTo>
                    <a:pt x="78" y="4832"/>
                  </a:lnTo>
                  <a:lnTo>
                    <a:pt x="127" y="4580"/>
                  </a:lnTo>
                  <a:lnTo>
                    <a:pt x="195" y="4347"/>
                  </a:lnTo>
                  <a:lnTo>
                    <a:pt x="234" y="4231"/>
                  </a:lnTo>
                  <a:lnTo>
                    <a:pt x="272" y="4114"/>
                  </a:lnTo>
                  <a:lnTo>
                    <a:pt x="331" y="4007"/>
                  </a:lnTo>
                  <a:lnTo>
                    <a:pt x="389" y="3901"/>
                  </a:lnTo>
                  <a:lnTo>
                    <a:pt x="447" y="3794"/>
                  </a:lnTo>
                  <a:lnTo>
                    <a:pt x="515" y="3707"/>
                  </a:lnTo>
                  <a:lnTo>
                    <a:pt x="583" y="3610"/>
                  </a:lnTo>
                  <a:lnTo>
                    <a:pt x="661" y="3532"/>
                  </a:lnTo>
                  <a:lnTo>
                    <a:pt x="748" y="3454"/>
                  </a:lnTo>
                  <a:lnTo>
                    <a:pt x="835" y="3396"/>
                  </a:lnTo>
                  <a:lnTo>
                    <a:pt x="932" y="3338"/>
                  </a:lnTo>
                  <a:lnTo>
                    <a:pt x="1049" y="3289"/>
                  </a:lnTo>
                  <a:lnTo>
                    <a:pt x="1165" y="3251"/>
                  </a:lnTo>
                  <a:lnTo>
                    <a:pt x="1281" y="3222"/>
                  </a:lnTo>
                  <a:lnTo>
                    <a:pt x="1417" y="3202"/>
                  </a:lnTo>
                  <a:lnTo>
                    <a:pt x="1543" y="3202"/>
                  </a:lnTo>
                  <a:lnTo>
                    <a:pt x="1572" y="3202"/>
                  </a:lnTo>
                  <a:lnTo>
                    <a:pt x="1611" y="3222"/>
                  </a:lnTo>
                  <a:lnTo>
                    <a:pt x="1669" y="3260"/>
                  </a:lnTo>
                  <a:lnTo>
                    <a:pt x="1737" y="3289"/>
                  </a:lnTo>
                  <a:lnTo>
                    <a:pt x="1893" y="3406"/>
                  </a:lnTo>
                  <a:lnTo>
                    <a:pt x="2067" y="3513"/>
                  </a:lnTo>
                  <a:lnTo>
                    <a:pt x="2164" y="3581"/>
                  </a:lnTo>
                  <a:lnTo>
                    <a:pt x="2281" y="3629"/>
                  </a:lnTo>
                  <a:lnTo>
                    <a:pt x="2407" y="3678"/>
                  </a:lnTo>
                  <a:lnTo>
                    <a:pt x="2552" y="3736"/>
                  </a:lnTo>
                  <a:lnTo>
                    <a:pt x="2698" y="3775"/>
                  </a:lnTo>
                  <a:lnTo>
                    <a:pt x="2843" y="3804"/>
                  </a:lnTo>
                  <a:lnTo>
                    <a:pt x="2999" y="3823"/>
                  </a:lnTo>
                  <a:lnTo>
                    <a:pt x="3144" y="3833"/>
                  </a:lnTo>
                  <a:lnTo>
                    <a:pt x="3290" y="3823"/>
                  </a:lnTo>
                  <a:lnTo>
                    <a:pt x="3435" y="3804"/>
                  </a:lnTo>
                  <a:lnTo>
                    <a:pt x="3590" y="3775"/>
                  </a:lnTo>
                  <a:lnTo>
                    <a:pt x="3746" y="3736"/>
                  </a:lnTo>
                  <a:lnTo>
                    <a:pt x="3881" y="3678"/>
                  </a:lnTo>
                  <a:lnTo>
                    <a:pt x="4008" y="3629"/>
                  </a:lnTo>
                  <a:lnTo>
                    <a:pt x="4124" y="3581"/>
                  </a:lnTo>
                  <a:lnTo>
                    <a:pt x="4231" y="3513"/>
                  </a:lnTo>
                  <a:lnTo>
                    <a:pt x="4405" y="3406"/>
                  </a:lnTo>
                  <a:lnTo>
                    <a:pt x="4561" y="3289"/>
                  </a:lnTo>
                  <a:lnTo>
                    <a:pt x="4619" y="3260"/>
                  </a:lnTo>
                  <a:lnTo>
                    <a:pt x="4677" y="3222"/>
                  </a:lnTo>
                  <a:lnTo>
                    <a:pt x="4716" y="3202"/>
                  </a:lnTo>
                  <a:lnTo>
                    <a:pt x="4745" y="3202"/>
                  </a:lnTo>
                  <a:lnTo>
                    <a:pt x="4881" y="3202"/>
                  </a:lnTo>
                  <a:lnTo>
                    <a:pt x="5007" y="3222"/>
                  </a:lnTo>
                  <a:lnTo>
                    <a:pt x="5123" y="3251"/>
                  </a:lnTo>
                  <a:lnTo>
                    <a:pt x="5240" y="3289"/>
                  </a:lnTo>
                  <a:lnTo>
                    <a:pt x="5356" y="3338"/>
                  </a:lnTo>
                  <a:lnTo>
                    <a:pt x="5453" y="3396"/>
                  </a:lnTo>
                  <a:lnTo>
                    <a:pt x="5540" y="3454"/>
                  </a:lnTo>
                  <a:lnTo>
                    <a:pt x="5618" y="3532"/>
                  </a:lnTo>
                  <a:lnTo>
                    <a:pt x="5705" y="3610"/>
                  </a:lnTo>
                  <a:lnTo>
                    <a:pt x="5763" y="3707"/>
                  </a:lnTo>
                  <a:lnTo>
                    <a:pt x="5841" y="3794"/>
                  </a:lnTo>
                  <a:lnTo>
                    <a:pt x="5909" y="3901"/>
                  </a:lnTo>
                  <a:lnTo>
                    <a:pt x="6006" y="4114"/>
                  </a:lnTo>
                  <a:lnTo>
                    <a:pt x="6093" y="4347"/>
                  </a:lnTo>
                  <a:lnTo>
                    <a:pt x="6161" y="4580"/>
                  </a:lnTo>
                  <a:lnTo>
                    <a:pt x="6190" y="4706"/>
                  </a:lnTo>
                  <a:lnTo>
                    <a:pt x="6219" y="4832"/>
                  </a:lnTo>
                  <a:lnTo>
                    <a:pt x="6249" y="5094"/>
                  </a:lnTo>
                  <a:lnTo>
                    <a:pt x="6258" y="5220"/>
                  </a:lnTo>
                  <a:lnTo>
                    <a:pt x="6268" y="5327"/>
                  </a:lnTo>
                  <a:lnTo>
                    <a:pt x="6287" y="5560"/>
                  </a:lnTo>
                  <a:close/>
                  <a:moveTo>
                    <a:pt x="4357" y="515"/>
                  </a:moveTo>
                  <a:lnTo>
                    <a:pt x="4473" y="641"/>
                  </a:lnTo>
                  <a:lnTo>
                    <a:pt x="4580" y="777"/>
                  </a:lnTo>
                  <a:lnTo>
                    <a:pt x="4667" y="932"/>
                  </a:lnTo>
                  <a:lnTo>
                    <a:pt x="4735" y="1078"/>
                  </a:lnTo>
                  <a:lnTo>
                    <a:pt x="4784" y="1242"/>
                  </a:lnTo>
                  <a:lnTo>
                    <a:pt x="4832" y="1398"/>
                  </a:lnTo>
                  <a:lnTo>
                    <a:pt x="4852" y="1572"/>
                  </a:lnTo>
                  <a:lnTo>
                    <a:pt x="4861" y="1747"/>
                  </a:lnTo>
                  <a:lnTo>
                    <a:pt x="4852" y="1931"/>
                  </a:lnTo>
                  <a:lnTo>
                    <a:pt x="4832" y="2096"/>
                  </a:lnTo>
                  <a:lnTo>
                    <a:pt x="4784" y="2261"/>
                  </a:lnTo>
                  <a:lnTo>
                    <a:pt x="4735" y="2416"/>
                  </a:lnTo>
                  <a:lnTo>
                    <a:pt x="4667" y="2572"/>
                  </a:lnTo>
                  <a:lnTo>
                    <a:pt x="4580" y="2717"/>
                  </a:lnTo>
                  <a:lnTo>
                    <a:pt x="4473" y="2853"/>
                  </a:lnTo>
                  <a:lnTo>
                    <a:pt x="4357" y="2979"/>
                  </a:lnTo>
                  <a:lnTo>
                    <a:pt x="4231" y="3105"/>
                  </a:lnTo>
                  <a:lnTo>
                    <a:pt x="4085" y="3202"/>
                  </a:lnTo>
                  <a:lnTo>
                    <a:pt x="3949" y="3289"/>
                  </a:lnTo>
                  <a:lnTo>
                    <a:pt x="3804" y="3357"/>
                  </a:lnTo>
                  <a:lnTo>
                    <a:pt x="3649" y="3416"/>
                  </a:lnTo>
                  <a:lnTo>
                    <a:pt x="3484" y="3454"/>
                  </a:lnTo>
                  <a:lnTo>
                    <a:pt x="3319" y="3474"/>
                  </a:lnTo>
                  <a:lnTo>
                    <a:pt x="3144" y="3484"/>
                  </a:lnTo>
                  <a:lnTo>
                    <a:pt x="2969" y="3474"/>
                  </a:lnTo>
                  <a:lnTo>
                    <a:pt x="2805" y="3454"/>
                  </a:lnTo>
                  <a:lnTo>
                    <a:pt x="2640" y="3416"/>
                  </a:lnTo>
                  <a:lnTo>
                    <a:pt x="2484" y="3357"/>
                  </a:lnTo>
                  <a:lnTo>
                    <a:pt x="2339" y="3289"/>
                  </a:lnTo>
                  <a:lnTo>
                    <a:pt x="2203" y="3202"/>
                  </a:lnTo>
                  <a:lnTo>
                    <a:pt x="2067" y="3105"/>
                  </a:lnTo>
                  <a:lnTo>
                    <a:pt x="1931" y="2979"/>
                  </a:lnTo>
                  <a:lnTo>
                    <a:pt x="1815" y="2853"/>
                  </a:lnTo>
                  <a:lnTo>
                    <a:pt x="1718" y="2717"/>
                  </a:lnTo>
                  <a:lnTo>
                    <a:pt x="1621" y="2572"/>
                  </a:lnTo>
                  <a:lnTo>
                    <a:pt x="1563" y="2416"/>
                  </a:lnTo>
                  <a:lnTo>
                    <a:pt x="1505" y="2261"/>
                  </a:lnTo>
                  <a:lnTo>
                    <a:pt x="1456" y="2096"/>
                  </a:lnTo>
                  <a:lnTo>
                    <a:pt x="1437" y="1931"/>
                  </a:lnTo>
                  <a:lnTo>
                    <a:pt x="1427" y="1747"/>
                  </a:lnTo>
                  <a:lnTo>
                    <a:pt x="1437" y="1572"/>
                  </a:lnTo>
                  <a:lnTo>
                    <a:pt x="1456" y="1398"/>
                  </a:lnTo>
                  <a:lnTo>
                    <a:pt x="1505" y="1242"/>
                  </a:lnTo>
                  <a:lnTo>
                    <a:pt x="1563" y="1078"/>
                  </a:lnTo>
                  <a:lnTo>
                    <a:pt x="1621" y="932"/>
                  </a:lnTo>
                  <a:lnTo>
                    <a:pt x="1718" y="777"/>
                  </a:lnTo>
                  <a:lnTo>
                    <a:pt x="1815" y="641"/>
                  </a:lnTo>
                  <a:lnTo>
                    <a:pt x="1931" y="515"/>
                  </a:lnTo>
                  <a:lnTo>
                    <a:pt x="2067" y="398"/>
                  </a:lnTo>
                  <a:lnTo>
                    <a:pt x="2203" y="292"/>
                  </a:lnTo>
                  <a:lnTo>
                    <a:pt x="2339" y="204"/>
                  </a:lnTo>
                  <a:lnTo>
                    <a:pt x="2484" y="127"/>
                  </a:lnTo>
                  <a:lnTo>
                    <a:pt x="2640" y="78"/>
                  </a:lnTo>
                  <a:lnTo>
                    <a:pt x="2805" y="40"/>
                  </a:lnTo>
                  <a:lnTo>
                    <a:pt x="2969" y="10"/>
                  </a:lnTo>
                  <a:lnTo>
                    <a:pt x="3144" y="1"/>
                  </a:lnTo>
                  <a:lnTo>
                    <a:pt x="3319" y="10"/>
                  </a:lnTo>
                  <a:lnTo>
                    <a:pt x="3484" y="40"/>
                  </a:lnTo>
                  <a:lnTo>
                    <a:pt x="3649" y="78"/>
                  </a:lnTo>
                  <a:lnTo>
                    <a:pt x="3804" y="127"/>
                  </a:lnTo>
                  <a:lnTo>
                    <a:pt x="3949" y="204"/>
                  </a:lnTo>
                  <a:lnTo>
                    <a:pt x="4085" y="292"/>
                  </a:lnTo>
                  <a:lnTo>
                    <a:pt x="4231" y="398"/>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8" name="Shape 648"/>
          <p:cNvGrpSpPr/>
          <p:nvPr/>
        </p:nvGrpSpPr>
        <p:grpSpPr>
          <a:xfrm>
            <a:off x="265686" y="3410573"/>
            <a:ext cx="873309" cy="873309"/>
            <a:chOff x="5398293" y="1324172"/>
            <a:chExt cx="1135200" cy="1135200"/>
          </a:xfrm>
        </p:grpSpPr>
        <p:sp>
          <p:nvSpPr>
            <p:cNvPr id="649" name="Shape 649"/>
            <p:cNvSpPr/>
            <p:nvPr/>
          </p:nvSpPr>
          <p:spPr>
            <a:xfrm>
              <a:off x="5398293" y="1324172"/>
              <a:ext cx="1135200" cy="1135200"/>
            </a:xfrm>
            <a:prstGeom prst="ellipse">
              <a:avLst/>
            </a:prstGeom>
            <a:solidFill>
              <a:srgbClr val="CFE2F3"/>
            </a:solidFill>
            <a:ln>
              <a:noFill/>
            </a:ln>
          </p:spPr>
          <p:txBody>
            <a:bodyPr anchorCtr="0" anchor="ctr" bIns="91425" lIns="91425" rIns="91425" tIns="91425">
              <a:noAutofit/>
            </a:bodyPr>
            <a:lstStyle/>
            <a:p>
              <a:pPr lvl="0" rtl="0">
                <a:spcBef>
                  <a:spcPts val="0"/>
                </a:spcBef>
                <a:buNone/>
              </a:pPr>
              <a:r>
                <a:t/>
              </a:r>
              <a:endParaRPr/>
            </a:p>
          </p:txBody>
        </p:sp>
        <p:sp>
          <p:nvSpPr>
            <p:cNvPr id="650" name="Shape 650"/>
            <p:cNvSpPr/>
            <p:nvPr/>
          </p:nvSpPr>
          <p:spPr>
            <a:xfrm>
              <a:off x="5653975" y="1619345"/>
              <a:ext cx="715386" cy="544877"/>
            </a:xfrm>
            <a:custGeom>
              <a:pathLst>
                <a:path extrusionOk="0" h="6976" w="9159">
                  <a:moveTo>
                    <a:pt x="2862" y="3483"/>
                  </a:moveTo>
                  <a:lnTo>
                    <a:pt x="2862" y="5811"/>
                  </a:lnTo>
                  <a:lnTo>
                    <a:pt x="1717" y="5811"/>
                  </a:lnTo>
                  <a:lnTo>
                    <a:pt x="1717" y="3483"/>
                  </a:lnTo>
                  <a:close/>
                  <a:moveTo>
                    <a:pt x="4579" y="1165"/>
                  </a:moveTo>
                  <a:lnTo>
                    <a:pt x="4579" y="5811"/>
                  </a:lnTo>
                  <a:lnTo>
                    <a:pt x="3444" y="5811"/>
                  </a:lnTo>
                  <a:lnTo>
                    <a:pt x="3444" y="1165"/>
                  </a:lnTo>
                  <a:close/>
                  <a:moveTo>
                    <a:pt x="9158" y="6394"/>
                  </a:moveTo>
                  <a:lnTo>
                    <a:pt x="9158" y="6976"/>
                  </a:lnTo>
                  <a:lnTo>
                    <a:pt x="0" y="6976"/>
                  </a:lnTo>
                  <a:lnTo>
                    <a:pt x="0" y="0"/>
                  </a:lnTo>
                  <a:lnTo>
                    <a:pt x="582" y="0"/>
                  </a:lnTo>
                  <a:lnTo>
                    <a:pt x="582" y="6394"/>
                  </a:lnTo>
                  <a:close/>
                  <a:moveTo>
                    <a:pt x="6296" y="2329"/>
                  </a:moveTo>
                  <a:lnTo>
                    <a:pt x="6296" y="5811"/>
                  </a:lnTo>
                  <a:lnTo>
                    <a:pt x="5152" y="5811"/>
                  </a:lnTo>
                  <a:lnTo>
                    <a:pt x="5152" y="2329"/>
                  </a:lnTo>
                  <a:close/>
                  <a:moveTo>
                    <a:pt x="8014" y="592"/>
                  </a:moveTo>
                  <a:lnTo>
                    <a:pt x="8014" y="5811"/>
                  </a:lnTo>
                  <a:lnTo>
                    <a:pt x="6869" y="5811"/>
                  </a:lnTo>
                  <a:lnTo>
                    <a:pt x="6869" y="592"/>
                  </a:lnTo>
                  <a:close/>
                </a:path>
              </a:pathLst>
            </a:cu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311700" y="-60828"/>
            <a:ext cx="8520600" cy="449400"/>
          </a:xfrm>
          <a:prstGeom prst="rect">
            <a:avLst/>
          </a:prstGeom>
        </p:spPr>
        <p:txBody>
          <a:bodyPr anchorCtr="0" anchor="t" bIns="91425" lIns="91425" rIns="91425" tIns="91425">
            <a:noAutofit/>
          </a:bodyPr>
          <a:lstStyle/>
          <a:p>
            <a:pPr lvl="0">
              <a:spcBef>
                <a:spcPts val="0"/>
              </a:spcBef>
              <a:buNone/>
            </a:pPr>
            <a:r>
              <a:rPr lang="en"/>
              <a:t>The Deliverables</a:t>
            </a:r>
          </a:p>
        </p:txBody>
      </p:sp>
      <p:sp>
        <p:nvSpPr>
          <p:cNvPr id="656" name="Shape 656"/>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57" name="Shape 657"/>
          <p:cNvPicPr preferRelativeResize="0"/>
          <p:nvPr/>
        </p:nvPicPr>
        <p:blipFill rotWithShape="1">
          <a:blip r:embed="rId3">
            <a:alphaModFix/>
          </a:blip>
          <a:srcRect b="921" l="0" r="0" t="0"/>
          <a:stretch/>
        </p:blipFill>
        <p:spPr>
          <a:xfrm>
            <a:off x="164550" y="826400"/>
            <a:ext cx="4793801" cy="3562224"/>
          </a:xfrm>
          <a:prstGeom prst="rect">
            <a:avLst/>
          </a:prstGeom>
          <a:noFill/>
          <a:ln cap="flat" cmpd="sng" w="28575">
            <a:solidFill>
              <a:schemeClr val="dk2"/>
            </a:solidFill>
            <a:prstDash val="solid"/>
            <a:round/>
            <a:headEnd len="med" w="med" type="none"/>
            <a:tailEnd len="med" w="med" type="none"/>
          </a:ln>
        </p:spPr>
      </p:pic>
      <p:pic>
        <p:nvPicPr>
          <p:cNvPr id="658" name="Shape 658"/>
          <p:cNvPicPr preferRelativeResize="0"/>
          <p:nvPr/>
        </p:nvPicPr>
        <p:blipFill rotWithShape="1">
          <a:blip r:embed="rId4">
            <a:alphaModFix/>
          </a:blip>
          <a:srcRect b="0" l="0" r="1107" t="0"/>
          <a:stretch/>
        </p:blipFill>
        <p:spPr>
          <a:xfrm>
            <a:off x="4606124" y="2660824"/>
            <a:ext cx="4306924" cy="3709199"/>
          </a:xfrm>
          <a:prstGeom prst="rect">
            <a:avLst/>
          </a:prstGeom>
          <a:noFill/>
          <a:ln cap="flat" cmpd="sng" w="28575">
            <a:solidFill>
              <a:schemeClr val="dk2"/>
            </a:solidFill>
            <a:prstDash val="solid"/>
            <a:round/>
            <a:headEnd len="med" w="med" type="none"/>
            <a:tailEnd len="med" w="med" type="none"/>
          </a:ln>
        </p:spPr>
      </p:pic>
      <p:pic>
        <p:nvPicPr>
          <p:cNvPr id="659" name="Shape 659"/>
          <p:cNvPicPr preferRelativeResize="0"/>
          <p:nvPr/>
        </p:nvPicPr>
        <p:blipFill rotWithShape="1">
          <a:blip r:embed="rId5">
            <a:alphaModFix/>
          </a:blip>
          <a:srcRect b="2591" l="18895" r="20306" t="0"/>
          <a:stretch/>
        </p:blipFill>
        <p:spPr>
          <a:xfrm>
            <a:off x="4426350" y="766374"/>
            <a:ext cx="602401" cy="643951"/>
          </a:xfrm>
          <a:prstGeom prst="rect">
            <a:avLst/>
          </a:prstGeom>
          <a:noFill/>
          <a:ln>
            <a:noFill/>
          </a:ln>
        </p:spPr>
      </p:pic>
      <p:pic>
        <p:nvPicPr>
          <p:cNvPr id="660" name="Shape 660"/>
          <p:cNvPicPr preferRelativeResize="0"/>
          <p:nvPr/>
        </p:nvPicPr>
        <p:blipFill rotWithShape="1">
          <a:blip r:embed="rId5">
            <a:alphaModFix/>
          </a:blip>
          <a:srcRect b="2591" l="18895" r="20306" t="0"/>
          <a:stretch/>
        </p:blipFill>
        <p:spPr>
          <a:xfrm>
            <a:off x="8396250" y="2584637"/>
            <a:ext cx="602401" cy="643951"/>
          </a:xfrm>
          <a:prstGeom prst="rect">
            <a:avLst/>
          </a:prstGeom>
          <a:noFill/>
          <a:ln>
            <a:noFill/>
          </a:ln>
        </p:spPr>
      </p:pic>
      <p:sp>
        <p:nvSpPr>
          <p:cNvPr id="661" name="Shape 661"/>
          <p:cNvSpPr/>
          <p:nvPr/>
        </p:nvSpPr>
        <p:spPr>
          <a:xfrm rot="10800000">
            <a:off x="5207987" y="1105050"/>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sp>
        <p:nvSpPr>
          <p:cNvPr id="662" name="Shape 662"/>
          <p:cNvSpPr/>
          <p:nvPr/>
        </p:nvSpPr>
        <p:spPr>
          <a:xfrm>
            <a:off x="3861062" y="4666225"/>
            <a:ext cx="494100" cy="1101000"/>
          </a:xfrm>
          <a:prstGeom prst="homePlate">
            <a:avLst>
              <a:gd fmla="val 73684" name="adj"/>
            </a:avLst>
          </a:prstGeom>
          <a:solidFill>
            <a:srgbClr val="595959"/>
          </a:solidFill>
          <a:ln>
            <a:noFill/>
          </a:ln>
        </p:spPr>
        <p:txBody>
          <a:bodyPr anchorCtr="0" anchor="ctr" bIns="91425" lIns="91425" rIns="91425" tIns="91425">
            <a:noAutofit/>
          </a:bodyPr>
          <a:lstStyle/>
          <a:p>
            <a:pPr lvl="0">
              <a:spcBef>
                <a:spcPts val="0"/>
              </a:spcBef>
              <a:buNone/>
            </a:pPr>
            <a:r>
              <a:t/>
            </a:r>
            <a:endParaRPr/>
          </a:p>
        </p:txBody>
      </p:sp>
      <p:sp>
        <p:nvSpPr>
          <p:cNvPr id="663" name="Shape 663"/>
          <p:cNvSpPr txBox="1"/>
          <p:nvPr/>
        </p:nvSpPr>
        <p:spPr>
          <a:xfrm>
            <a:off x="5875550" y="1105050"/>
            <a:ext cx="3113700" cy="1101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 u="sng">
                <a:latin typeface="Varela"/>
                <a:ea typeface="Varela"/>
                <a:cs typeface="Varela"/>
                <a:sym typeface="Varela"/>
              </a:rPr>
              <a:t>Model Export</a:t>
            </a:r>
            <a:br>
              <a:rPr lang="en" sz="2000">
                <a:latin typeface="Varela"/>
                <a:ea typeface="Varela"/>
                <a:cs typeface="Varela"/>
                <a:sym typeface="Varela"/>
              </a:rPr>
            </a:br>
            <a:r>
              <a:rPr lang="en" sz="1600">
                <a:latin typeface="Varela"/>
                <a:ea typeface="Varela"/>
                <a:cs typeface="Varela"/>
                <a:sym typeface="Varela"/>
              </a:rPr>
              <a:t>Delivered in HTML</a:t>
            </a:r>
            <a:br>
              <a:rPr lang="en" sz="1600">
                <a:latin typeface="Varela"/>
                <a:ea typeface="Varela"/>
                <a:cs typeface="Varela"/>
                <a:sym typeface="Varela"/>
              </a:rPr>
            </a:br>
            <a:r>
              <a:rPr lang="en" sz="1600">
                <a:latin typeface="Varela"/>
                <a:ea typeface="Varela"/>
                <a:cs typeface="Varela"/>
                <a:sym typeface="Varela"/>
              </a:rPr>
              <a:t>Viewable in browser</a:t>
            </a:r>
          </a:p>
        </p:txBody>
      </p:sp>
      <p:sp>
        <p:nvSpPr>
          <p:cNvPr id="664" name="Shape 664"/>
          <p:cNvSpPr txBox="1"/>
          <p:nvPr/>
        </p:nvSpPr>
        <p:spPr>
          <a:xfrm>
            <a:off x="496425" y="4500025"/>
            <a:ext cx="3113700" cy="1433400"/>
          </a:xfrm>
          <a:prstGeom prst="rect">
            <a:avLst/>
          </a:prstGeom>
          <a:noFill/>
          <a:ln>
            <a:noFill/>
          </a:ln>
        </p:spPr>
        <p:txBody>
          <a:bodyPr anchorCtr="0" anchor="t" bIns="91425" lIns="91425" rIns="91425" tIns="91425">
            <a:noAutofit/>
          </a:bodyPr>
          <a:lstStyle/>
          <a:p>
            <a:pPr lvl="0" rtl="0" algn="r">
              <a:lnSpc>
                <a:spcPct val="115000"/>
              </a:lnSpc>
              <a:spcBef>
                <a:spcPts val="0"/>
              </a:spcBef>
              <a:spcAft>
                <a:spcPts val="1600"/>
              </a:spcAft>
              <a:buNone/>
            </a:pPr>
            <a:r>
              <a:rPr b="1" lang="en" sz="2000" u="sng">
                <a:latin typeface="Varela"/>
                <a:ea typeface="Varela"/>
                <a:cs typeface="Varela"/>
                <a:sym typeface="Varela"/>
              </a:rPr>
              <a:t>Additional Documents</a:t>
            </a:r>
            <a:br>
              <a:rPr lang="en" sz="2000">
                <a:latin typeface="Varela"/>
                <a:ea typeface="Varela"/>
                <a:cs typeface="Varela"/>
                <a:sym typeface="Varela"/>
              </a:rPr>
            </a:br>
            <a:r>
              <a:rPr lang="en" sz="1600">
                <a:latin typeface="Varela"/>
                <a:ea typeface="Varela"/>
                <a:cs typeface="Varela"/>
                <a:sym typeface="Varela"/>
              </a:rPr>
              <a:t>Delivered in HTML</a:t>
            </a:r>
            <a:br>
              <a:rPr lang="en" sz="1600">
                <a:latin typeface="Varela"/>
                <a:ea typeface="Varela"/>
                <a:cs typeface="Varela"/>
                <a:sym typeface="Varela"/>
              </a:rPr>
            </a:br>
            <a:r>
              <a:rPr lang="en" sz="1600">
                <a:latin typeface="Varela"/>
                <a:ea typeface="Varela"/>
                <a:cs typeface="Varela"/>
                <a:sym typeface="Varela"/>
              </a:rPr>
              <a:t>Viewable in browser</a:t>
            </a:r>
            <a:br>
              <a:rPr lang="en" sz="1600">
                <a:latin typeface="Varela"/>
                <a:ea typeface="Varela"/>
                <a:cs typeface="Varela"/>
                <a:sym typeface="Varela"/>
              </a:rPr>
            </a:br>
            <a:r>
              <a:rPr lang="en" sz="1600">
                <a:latin typeface="Varela"/>
                <a:ea typeface="Varela"/>
                <a:cs typeface="Varela"/>
                <a:sym typeface="Varela"/>
              </a:rPr>
              <a:t>Hyperlink to model diagrams</a:t>
            </a:r>
          </a:p>
        </p:txBody>
      </p:sp>
      <p:sp>
        <p:nvSpPr>
          <p:cNvPr id="665" name="Shape 665"/>
          <p:cNvSpPr txBox="1"/>
          <p:nvPr/>
        </p:nvSpPr>
        <p:spPr>
          <a:xfrm>
            <a:off x="2307900" y="5767225"/>
            <a:ext cx="2900100" cy="822300"/>
          </a:xfrm>
          <a:prstGeom prst="rect">
            <a:avLst/>
          </a:prstGeom>
          <a:noFill/>
          <a:ln>
            <a:noFill/>
          </a:ln>
        </p:spPr>
        <p:txBody>
          <a:bodyPr anchorCtr="0" anchor="t" bIns="91425" lIns="91425" rIns="91425" tIns="91425">
            <a:noAutofit/>
          </a:bodyPr>
          <a:lstStyle/>
          <a:p>
            <a:pPr lvl="0" rtl="0">
              <a:spcBef>
                <a:spcPts val="0"/>
              </a:spcBef>
              <a:buNone/>
            </a:pPr>
            <a:r>
              <a:rPr lang="en" sz="3600" u="sng">
                <a:solidFill>
                  <a:srgbClr val="0000FF"/>
                </a:solidFill>
                <a:hlinkClick r:id="rId6"/>
              </a:rPr>
              <a:t>Click here</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9" name="Shape 669"/>
        <p:cNvGrpSpPr/>
        <p:nvPr/>
      </p:nvGrpSpPr>
      <p:grpSpPr>
        <a:xfrm>
          <a:off x="0" y="0"/>
          <a:ext cx="0" cy="0"/>
          <a:chOff x="0" y="0"/>
          <a:chExt cx="0" cy="0"/>
        </a:xfrm>
      </p:grpSpPr>
      <p:sp>
        <p:nvSpPr>
          <p:cNvPr id="670" name="Shape 67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sz="1800">
                <a:solidFill>
                  <a:schemeClr val="dk2"/>
                </a:solidFill>
              </a:rPr>
              <a:t>‹#›</a:t>
            </a:fld>
          </a:p>
        </p:txBody>
      </p:sp>
      <p:sp>
        <p:nvSpPr>
          <p:cNvPr id="671" name="Shape 671">
            <a:hlinkClick r:id="rId3"/>
          </p:cNvPr>
          <p:cNvSpPr/>
          <p:nvPr/>
        </p:nvSpPr>
        <p:spPr>
          <a:xfrm>
            <a:off x="0" y="0"/>
            <a:ext cx="9144000" cy="6858000"/>
          </a:xfrm>
          <a:prstGeom prst="rect">
            <a:avLst/>
          </a:prstGeom>
          <a:blipFill>
            <a:blip r:embed="rId4">
              <a:alphaModFix/>
            </a:blip>
            <a:stretch>
              <a:fillRect/>
            </a:stretch>
          </a:blipFill>
          <a:ln>
            <a:noFill/>
          </a:ln>
        </p:spPr>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Shape 676"/>
          <p:cNvSpPr txBox="1"/>
          <p:nvPr>
            <p:ph idx="4294967295" type="ctrTitle"/>
          </p:nvPr>
        </p:nvSpPr>
        <p:spPr>
          <a:xfrm>
            <a:off x="235500" y="3565197"/>
            <a:ext cx="8520600" cy="1925700"/>
          </a:xfrm>
          <a:prstGeom prst="rect">
            <a:avLst/>
          </a:prstGeom>
        </p:spPr>
        <p:txBody>
          <a:bodyPr anchorCtr="0" anchor="t" bIns="91425" lIns="91425" rIns="91425" tIns="91425">
            <a:noAutofit/>
          </a:bodyPr>
          <a:lstStyle/>
          <a:p>
            <a:pPr lvl="0" rtl="0" algn="r">
              <a:spcBef>
                <a:spcPts val="0"/>
              </a:spcBef>
              <a:buNone/>
            </a:pPr>
            <a:r>
              <a:rPr lang="en" sz="3500">
                <a:solidFill>
                  <a:srgbClr val="FFFFFF"/>
                </a:solidFill>
              </a:rPr>
              <a:t>Enterprise Asset Management</a:t>
            </a:r>
          </a:p>
          <a:p>
            <a:pPr lvl="0" rtl="0" algn="r">
              <a:spcBef>
                <a:spcPts val="0"/>
              </a:spcBef>
              <a:buNone/>
            </a:pPr>
            <a:r>
              <a:rPr lang="en" sz="3500">
                <a:solidFill>
                  <a:srgbClr val="FFFFFF"/>
                </a:solidFill>
              </a:rPr>
              <a:t> for Critical Assets subject to </a:t>
            </a:r>
          </a:p>
          <a:p>
            <a:pPr lvl="0" rtl="0" algn="r">
              <a:spcBef>
                <a:spcPts val="0"/>
              </a:spcBef>
              <a:buNone/>
            </a:pPr>
            <a:r>
              <a:rPr lang="en" sz="3500">
                <a:solidFill>
                  <a:srgbClr val="FFFFFF"/>
                </a:solidFill>
              </a:rPr>
              <a:t>Uncertain Demand  </a:t>
            </a:r>
          </a:p>
        </p:txBody>
      </p:sp>
      <p:sp>
        <p:nvSpPr>
          <p:cNvPr id="677" name="Shape 677"/>
          <p:cNvSpPr txBox="1"/>
          <p:nvPr>
            <p:ph idx="4294967295" type="body"/>
          </p:nvPr>
        </p:nvSpPr>
        <p:spPr>
          <a:xfrm>
            <a:off x="2489800" y="5385775"/>
            <a:ext cx="6258000" cy="486000"/>
          </a:xfrm>
          <a:prstGeom prst="rect">
            <a:avLst/>
          </a:prstGeom>
        </p:spPr>
        <p:txBody>
          <a:bodyPr anchorCtr="0" anchor="t" bIns="91425" lIns="91425" rIns="91425" tIns="91425">
            <a:noAutofit/>
          </a:bodyPr>
          <a:lstStyle/>
          <a:p>
            <a:pPr lvl="0" rtl="0" algn="r">
              <a:spcBef>
                <a:spcPts val="0"/>
              </a:spcBef>
              <a:buNone/>
            </a:pPr>
            <a:r>
              <a:rPr b="1" lang="en" sz="1600" u="sng">
                <a:solidFill>
                  <a:srgbClr val="FFFFFF"/>
                </a:solidFill>
                <a:latin typeface="Varela"/>
                <a:ea typeface="Varela"/>
                <a:cs typeface="Varela"/>
                <a:sym typeface="Varela"/>
              </a:rPr>
              <a:t>N</a:t>
            </a:r>
            <a:r>
              <a:rPr lang="en" sz="1600">
                <a:solidFill>
                  <a:srgbClr val="FFFFFF"/>
                </a:solidFill>
                <a:latin typeface="Varela"/>
                <a:ea typeface="Varela"/>
                <a:cs typeface="Varela"/>
                <a:sym typeface="Varela"/>
              </a:rPr>
              <a:t>orence Tan | </a:t>
            </a:r>
            <a:r>
              <a:rPr b="1" lang="en" sz="1600" u="sng">
                <a:solidFill>
                  <a:srgbClr val="FFFFFF"/>
                </a:solidFill>
                <a:latin typeface="Varela"/>
                <a:ea typeface="Varela"/>
                <a:cs typeface="Varela"/>
                <a:sym typeface="Varela"/>
              </a:rPr>
              <a:t>E</a:t>
            </a:r>
            <a:r>
              <a:rPr lang="en" sz="1600">
                <a:solidFill>
                  <a:srgbClr val="FFFFFF"/>
                </a:solidFill>
                <a:latin typeface="Varela"/>
                <a:ea typeface="Varela"/>
                <a:cs typeface="Varela"/>
                <a:sym typeface="Varela"/>
              </a:rPr>
              <a:t>van Heath | </a:t>
            </a:r>
            <a:r>
              <a:rPr b="1" lang="en" sz="1600" u="sng">
                <a:solidFill>
                  <a:srgbClr val="FFFFFF"/>
                </a:solidFill>
                <a:latin typeface="Varela"/>
                <a:ea typeface="Varela"/>
                <a:cs typeface="Varela"/>
                <a:sym typeface="Varela"/>
              </a:rPr>
              <a:t>E</a:t>
            </a:r>
            <a:r>
              <a:rPr lang="en" sz="1600">
                <a:solidFill>
                  <a:srgbClr val="FFFFFF"/>
                </a:solidFill>
                <a:latin typeface="Varela"/>
                <a:ea typeface="Varela"/>
                <a:cs typeface="Varela"/>
                <a:sym typeface="Varela"/>
              </a:rPr>
              <a:t>rnesto Aguilar | </a:t>
            </a:r>
            <a:r>
              <a:rPr b="1" lang="en" sz="1600" u="sng">
                <a:solidFill>
                  <a:srgbClr val="FFFFFF"/>
                </a:solidFill>
                <a:latin typeface="Varela"/>
                <a:ea typeface="Varela"/>
                <a:cs typeface="Varela"/>
                <a:sym typeface="Varela"/>
              </a:rPr>
              <a:t>W</a:t>
            </a:r>
            <a:r>
              <a:rPr lang="en" sz="1600">
                <a:solidFill>
                  <a:srgbClr val="FFFFFF"/>
                </a:solidFill>
                <a:latin typeface="Varela"/>
                <a:ea typeface="Varela"/>
                <a:cs typeface="Varela"/>
                <a:sym typeface="Varela"/>
              </a:rPr>
              <a:t>ilfredo Aleman</a:t>
            </a:r>
          </a:p>
          <a:p>
            <a:pPr lvl="0" rtl="0" algn="r">
              <a:spcBef>
                <a:spcPts val="0"/>
              </a:spcBef>
              <a:buNone/>
            </a:pPr>
            <a:r>
              <a:t/>
            </a:r>
            <a:endParaRPr sz="1600">
              <a:solidFill>
                <a:srgbClr val="FFFFFF"/>
              </a:solidFill>
              <a:latin typeface="Varela"/>
              <a:ea typeface="Varela"/>
              <a:cs typeface="Varela"/>
              <a:sym typeface="Varela"/>
            </a:endParaRPr>
          </a:p>
        </p:txBody>
      </p:sp>
      <p:sp>
        <p:nvSpPr>
          <p:cNvPr id="678" name="Shape 67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79" name="Shape 679"/>
          <p:cNvSpPr txBox="1"/>
          <p:nvPr/>
        </p:nvSpPr>
        <p:spPr>
          <a:xfrm>
            <a:off x="1953975" y="110325"/>
            <a:ext cx="6863700" cy="2480100"/>
          </a:xfrm>
          <a:prstGeom prst="rect">
            <a:avLst/>
          </a:prstGeom>
          <a:noFill/>
          <a:ln>
            <a:noFill/>
          </a:ln>
        </p:spPr>
        <p:txBody>
          <a:bodyPr anchorCtr="0" anchor="t" bIns="91425" lIns="91425" rIns="91425" tIns="91425">
            <a:noAutofit/>
          </a:bodyPr>
          <a:lstStyle/>
          <a:p>
            <a:pPr lvl="0" algn="r">
              <a:spcBef>
                <a:spcPts val="0"/>
              </a:spcBef>
              <a:buNone/>
            </a:pPr>
            <a:r>
              <a:rPr lang="en" sz="9600">
                <a:solidFill>
                  <a:srgbClr val="FFFFFF"/>
                </a:solidFill>
                <a:latin typeface="Varela"/>
                <a:ea typeface="Varela"/>
                <a:cs typeface="Varela"/>
                <a:sym typeface="Varela"/>
              </a:rPr>
              <a:t>Questions?</a:t>
            </a:r>
          </a:p>
          <a:p>
            <a:pPr lvl="0" algn="r">
              <a:spcBef>
                <a:spcPts val="0"/>
              </a:spcBef>
              <a:buNone/>
            </a:pPr>
            <a:r>
              <a:t/>
            </a:r>
            <a:endParaRPr sz="9600">
              <a:solidFill>
                <a:srgbClr val="FFFFFF"/>
              </a:solidFill>
              <a:latin typeface="Varela"/>
              <a:ea typeface="Varela"/>
              <a:cs typeface="Varela"/>
              <a:sym typeface="Varela"/>
            </a:endParaRPr>
          </a:p>
        </p:txBody>
      </p:sp>
      <p:sp>
        <p:nvSpPr>
          <p:cNvPr id="680" name="Shape 680"/>
          <p:cNvSpPr txBox="1"/>
          <p:nvPr/>
        </p:nvSpPr>
        <p:spPr>
          <a:xfrm>
            <a:off x="0" y="6035700"/>
            <a:ext cx="2900100" cy="822300"/>
          </a:xfrm>
          <a:prstGeom prst="rect">
            <a:avLst/>
          </a:prstGeom>
          <a:noFill/>
          <a:ln>
            <a:noFill/>
          </a:ln>
        </p:spPr>
        <p:txBody>
          <a:bodyPr anchorCtr="0" anchor="t" bIns="91425" lIns="91425" rIns="91425" tIns="91425">
            <a:noAutofit/>
          </a:bodyPr>
          <a:lstStyle/>
          <a:p>
            <a:pPr lvl="0">
              <a:spcBef>
                <a:spcPts val="0"/>
              </a:spcBef>
              <a:buNone/>
            </a:pPr>
            <a:r>
              <a:rPr lang="en" sz="3600" u="sng">
                <a:solidFill>
                  <a:srgbClr val="FFFF00"/>
                </a:solidFill>
                <a:hlinkClick r:id="rId4"/>
              </a:rPr>
              <a:t>Click here</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 name="Shape 684"/>
        <p:cNvGrpSpPr/>
        <p:nvPr/>
      </p:nvGrpSpPr>
      <p:grpSpPr>
        <a:xfrm>
          <a:off x="0" y="0"/>
          <a:ext cx="0" cy="0"/>
          <a:chOff x="0" y="0"/>
          <a:chExt cx="0" cy="0"/>
        </a:xfrm>
      </p:grpSpPr>
      <p:sp>
        <p:nvSpPr>
          <p:cNvPr id="685" name="Shape 685"/>
          <p:cNvSpPr/>
          <p:nvPr/>
        </p:nvSpPr>
        <p:spPr>
          <a:xfrm>
            <a:off x="121354" y="1558670"/>
            <a:ext cx="1031479" cy="996950"/>
          </a:xfrm>
          <a:custGeom>
            <a:pathLst>
              <a:path extrusionOk="0" h="6724" w="6957">
                <a:moveTo>
                  <a:pt x="6957" y="3202"/>
                </a:moveTo>
                <a:lnTo>
                  <a:pt x="6947" y="3309"/>
                </a:lnTo>
                <a:lnTo>
                  <a:pt x="6918" y="3415"/>
                </a:lnTo>
                <a:lnTo>
                  <a:pt x="6869" y="3522"/>
                </a:lnTo>
                <a:lnTo>
                  <a:pt x="6792" y="3600"/>
                </a:lnTo>
                <a:lnTo>
                  <a:pt x="3891" y="6559"/>
                </a:lnTo>
                <a:lnTo>
                  <a:pt x="3794" y="6636"/>
                </a:lnTo>
                <a:lnTo>
                  <a:pt x="3697" y="6694"/>
                </a:lnTo>
                <a:lnTo>
                  <a:pt x="3590" y="6714"/>
                </a:lnTo>
                <a:lnTo>
                  <a:pt x="3474" y="6724"/>
                </a:lnTo>
                <a:lnTo>
                  <a:pt x="3367" y="6714"/>
                </a:lnTo>
                <a:lnTo>
                  <a:pt x="3251" y="6694"/>
                </a:lnTo>
                <a:lnTo>
                  <a:pt x="3163" y="6636"/>
                </a:lnTo>
                <a:lnTo>
                  <a:pt x="3076" y="6559"/>
                </a:lnTo>
                <a:lnTo>
                  <a:pt x="166" y="3600"/>
                </a:lnTo>
                <a:lnTo>
                  <a:pt x="88" y="3522"/>
                </a:lnTo>
                <a:lnTo>
                  <a:pt x="39" y="3415"/>
                </a:lnTo>
                <a:lnTo>
                  <a:pt x="10" y="3318"/>
                </a:lnTo>
                <a:lnTo>
                  <a:pt x="1" y="3202"/>
                </a:lnTo>
                <a:lnTo>
                  <a:pt x="10" y="3076"/>
                </a:lnTo>
                <a:lnTo>
                  <a:pt x="39" y="2969"/>
                </a:lnTo>
                <a:lnTo>
                  <a:pt x="88" y="2882"/>
                </a:lnTo>
                <a:lnTo>
                  <a:pt x="166" y="2785"/>
                </a:lnTo>
                <a:lnTo>
                  <a:pt x="495" y="2445"/>
                </a:lnTo>
                <a:lnTo>
                  <a:pt x="583" y="2377"/>
                </a:lnTo>
                <a:lnTo>
                  <a:pt x="689" y="2319"/>
                </a:lnTo>
                <a:lnTo>
                  <a:pt x="786" y="2280"/>
                </a:lnTo>
                <a:lnTo>
                  <a:pt x="913" y="2271"/>
                </a:lnTo>
                <a:lnTo>
                  <a:pt x="1019" y="2280"/>
                </a:lnTo>
                <a:lnTo>
                  <a:pt x="1116" y="2319"/>
                </a:lnTo>
                <a:lnTo>
                  <a:pt x="1223" y="2377"/>
                </a:lnTo>
                <a:lnTo>
                  <a:pt x="1301" y="2445"/>
                </a:lnTo>
                <a:lnTo>
                  <a:pt x="2620" y="3774"/>
                </a:lnTo>
                <a:lnTo>
                  <a:pt x="2620" y="583"/>
                </a:lnTo>
                <a:lnTo>
                  <a:pt x="2630" y="466"/>
                </a:lnTo>
                <a:lnTo>
                  <a:pt x="2659" y="369"/>
                </a:lnTo>
                <a:lnTo>
                  <a:pt x="2717" y="262"/>
                </a:lnTo>
                <a:lnTo>
                  <a:pt x="2785" y="175"/>
                </a:lnTo>
                <a:lnTo>
                  <a:pt x="2882" y="97"/>
                </a:lnTo>
                <a:lnTo>
                  <a:pt x="2979" y="49"/>
                </a:lnTo>
                <a:lnTo>
                  <a:pt x="3086" y="10"/>
                </a:lnTo>
                <a:lnTo>
                  <a:pt x="3192" y="0"/>
                </a:lnTo>
                <a:lnTo>
                  <a:pt x="3765" y="0"/>
                </a:lnTo>
                <a:lnTo>
                  <a:pt x="3881" y="10"/>
                </a:lnTo>
                <a:lnTo>
                  <a:pt x="3978" y="49"/>
                </a:lnTo>
                <a:lnTo>
                  <a:pt x="4075" y="97"/>
                </a:lnTo>
                <a:lnTo>
                  <a:pt x="4163" y="175"/>
                </a:lnTo>
                <a:lnTo>
                  <a:pt x="4240" y="262"/>
                </a:lnTo>
                <a:lnTo>
                  <a:pt x="4289" y="369"/>
                </a:lnTo>
                <a:lnTo>
                  <a:pt x="4327" y="466"/>
                </a:lnTo>
                <a:lnTo>
                  <a:pt x="4337" y="583"/>
                </a:lnTo>
                <a:lnTo>
                  <a:pt x="4337" y="3774"/>
                </a:lnTo>
                <a:lnTo>
                  <a:pt x="5647" y="2445"/>
                </a:lnTo>
                <a:lnTo>
                  <a:pt x="5744" y="2377"/>
                </a:lnTo>
                <a:lnTo>
                  <a:pt x="5831" y="2319"/>
                </a:lnTo>
                <a:lnTo>
                  <a:pt x="5938" y="2280"/>
                </a:lnTo>
                <a:lnTo>
                  <a:pt x="6054" y="2271"/>
                </a:lnTo>
                <a:lnTo>
                  <a:pt x="6161" y="2280"/>
                </a:lnTo>
                <a:lnTo>
                  <a:pt x="6268" y="2319"/>
                </a:lnTo>
                <a:lnTo>
                  <a:pt x="6365" y="2377"/>
                </a:lnTo>
                <a:lnTo>
                  <a:pt x="6452" y="2445"/>
                </a:lnTo>
                <a:lnTo>
                  <a:pt x="6792" y="2785"/>
                </a:lnTo>
                <a:lnTo>
                  <a:pt x="6869" y="2882"/>
                </a:lnTo>
                <a:lnTo>
                  <a:pt x="6918" y="2979"/>
                </a:lnTo>
                <a:lnTo>
                  <a:pt x="6947" y="3076"/>
                </a:lnTo>
                <a:lnTo>
                  <a:pt x="6957" y="3202"/>
                </a:lnTo>
                <a:close/>
              </a:path>
            </a:pathLst>
          </a:cu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686" name="Shape 686"/>
          <p:cNvSpPr/>
          <p:nvPr/>
        </p:nvSpPr>
        <p:spPr>
          <a:xfrm>
            <a:off x="82098" y="5267847"/>
            <a:ext cx="1262373" cy="1138797"/>
          </a:xfrm>
          <a:custGeom>
            <a:pathLst>
              <a:path extrusionOk="0" h="6976" w="7733">
                <a:moveTo>
                  <a:pt x="3444" y="3959"/>
                </a:moveTo>
                <a:lnTo>
                  <a:pt x="3444" y="3086"/>
                </a:lnTo>
                <a:lnTo>
                  <a:pt x="3231" y="3105"/>
                </a:lnTo>
                <a:lnTo>
                  <a:pt x="3027" y="3144"/>
                </a:lnTo>
                <a:lnTo>
                  <a:pt x="2823" y="3202"/>
                </a:lnTo>
                <a:lnTo>
                  <a:pt x="2610" y="3250"/>
                </a:lnTo>
                <a:lnTo>
                  <a:pt x="2387" y="3328"/>
                </a:lnTo>
                <a:lnTo>
                  <a:pt x="2173" y="3406"/>
                </a:lnTo>
                <a:lnTo>
                  <a:pt x="1950" y="3512"/>
                </a:lnTo>
                <a:lnTo>
                  <a:pt x="1727" y="3619"/>
                </a:lnTo>
                <a:lnTo>
                  <a:pt x="1727" y="4453"/>
                </a:lnTo>
                <a:lnTo>
                  <a:pt x="1950" y="4356"/>
                </a:lnTo>
                <a:lnTo>
                  <a:pt x="2173" y="4259"/>
                </a:lnTo>
                <a:lnTo>
                  <a:pt x="2396" y="4182"/>
                </a:lnTo>
                <a:lnTo>
                  <a:pt x="2610" y="4114"/>
                </a:lnTo>
                <a:lnTo>
                  <a:pt x="2823" y="4056"/>
                </a:lnTo>
                <a:lnTo>
                  <a:pt x="3027" y="4017"/>
                </a:lnTo>
                <a:lnTo>
                  <a:pt x="3240" y="3978"/>
                </a:lnTo>
                <a:close/>
                <a:moveTo>
                  <a:pt x="3444" y="2057"/>
                </a:moveTo>
                <a:lnTo>
                  <a:pt x="3444" y="1174"/>
                </a:lnTo>
                <a:lnTo>
                  <a:pt x="3240" y="1194"/>
                </a:lnTo>
                <a:lnTo>
                  <a:pt x="3046" y="1223"/>
                </a:lnTo>
                <a:lnTo>
                  <a:pt x="2833" y="1262"/>
                </a:lnTo>
                <a:lnTo>
                  <a:pt x="2629" y="1330"/>
                </a:lnTo>
                <a:lnTo>
                  <a:pt x="2406" y="1407"/>
                </a:lnTo>
                <a:lnTo>
                  <a:pt x="2183" y="1504"/>
                </a:lnTo>
                <a:lnTo>
                  <a:pt x="1960" y="1611"/>
                </a:lnTo>
                <a:lnTo>
                  <a:pt x="1727" y="1737"/>
                </a:lnTo>
                <a:lnTo>
                  <a:pt x="1727" y="2591"/>
                </a:lnTo>
                <a:lnTo>
                  <a:pt x="1960" y="2474"/>
                </a:lnTo>
                <a:lnTo>
                  <a:pt x="2193" y="2377"/>
                </a:lnTo>
                <a:lnTo>
                  <a:pt x="2416" y="2280"/>
                </a:lnTo>
                <a:lnTo>
                  <a:pt x="2639" y="2212"/>
                </a:lnTo>
                <a:lnTo>
                  <a:pt x="2843" y="2154"/>
                </a:lnTo>
                <a:lnTo>
                  <a:pt x="3046" y="2106"/>
                </a:lnTo>
                <a:lnTo>
                  <a:pt x="3250" y="2077"/>
                </a:lnTo>
                <a:close/>
                <a:moveTo>
                  <a:pt x="7150" y="4162"/>
                </a:moveTo>
                <a:lnTo>
                  <a:pt x="7150" y="3328"/>
                </a:lnTo>
                <a:lnTo>
                  <a:pt x="6898" y="3444"/>
                </a:lnTo>
                <a:lnTo>
                  <a:pt x="6655" y="3551"/>
                </a:lnTo>
                <a:lnTo>
                  <a:pt x="6422" y="3619"/>
                </a:lnTo>
                <a:lnTo>
                  <a:pt x="6199" y="3677"/>
                </a:lnTo>
                <a:lnTo>
                  <a:pt x="5996" y="3706"/>
                </a:lnTo>
                <a:lnTo>
                  <a:pt x="5801" y="3706"/>
                </a:lnTo>
                <a:lnTo>
                  <a:pt x="5617" y="3697"/>
                </a:lnTo>
                <a:lnTo>
                  <a:pt x="5443" y="3648"/>
                </a:lnTo>
                <a:lnTo>
                  <a:pt x="5443" y="2630"/>
                </a:lnTo>
                <a:lnTo>
                  <a:pt x="5355" y="2600"/>
                </a:lnTo>
                <a:lnTo>
                  <a:pt x="5268" y="2562"/>
                </a:lnTo>
                <a:lnTo>
                  <a:pt x="5249" y="2552"/>
                </a:lnTo>
                <a:lnTo>
                  <a:pt x="5219" y="2542"/>
                </a:lnTo>
                <a:lnTo>
                  <a:pt x="5171" y="2523"/>
                </a:lnTo>
                <a:lnTo>
                  <a:pt x="5122" y="2494"/>
                </a:lnTo>
                <a:lnTo>
                  <a:pt x="5064" y="2455"/>
                </a:lnTo>
                <a:lnTo>
                  <a:pt x="5016" y="2436"/>
                </a:lnTo>
                <a:lnTo>
                  <a:pt x="4987" y="2416"/>
                </a:lnTo>
                <a:lnTo>
                  <a:pt x="4967" y="2406"/>
                </a:lnTo>
                <a:lnTo>
                  <a:pt x="4948" y="2397"/>
                </a:lnTo>
                <a:lnTo>
                  <a:pt x="4919" y="2387"/>
                </a:lnTo>
                <a:lnTo>
                  <a:pt x="4870" y="2368"/>
                </a:lnTo>
                <a:lnTo>
                  <a:pt x="4822" y="2348"/>
                </a:lnTo>
                <a:lnTo>
                  <a:pt x="4773" y="2319"/>
                </a:lnTo>
                <a:lnTo>
                  <a:pt x="4734" y="2300"/>
                </a:lnTo>
                <a:lnTo>
                  <a:pt x="4696" y="2280"/>
                </a:lnTo>
                <a:lnTo>
                  <a:pt x="4666" y="2271"/>
                </a:lnTo>
                <a:lnTo>
                  <a:pt x="4647" y="2261"/>
                </a:lnTo>
                <a:lnTo>
                  <a:pt x="4618" y="2251"/>
                </a:lnTo>
                <a:lnTo>
                  <a:pt x="4569" y="2232"/>
                </a:lnTo>
                <a:lnTo>
                  <a:pt x="4521" y="2222"/>
                </a:lnTo>
                <a:lnTo>
                  <a:pt x="4482" y="2193"/>
                </a:lnTo>
                <a:lnTo>
                  <a:pt x="4434" y="2183"/>
                </a:lnTo>
                <a:lnTo>
                  <a:pt x="4395" y="2164"/>
                </a:lnTo>
                <a:lnTo>
                  <a:pt x="4366" y="2154"/>
                </a:lnTo>
                <a:lnTo>
                  <a:pt x="4298" y="2144"/>
                </a:lnTo>
                <a:lnTo>
                  <a:pt x="4210" y="2115"/>
                </a:lnTo>
                <a:lnTo>
                  <a:pt x="4113" y="2096"/>
                </a:lnTo>
                <a:lnTo>
                  <a:pt x="4026" y="2086"/>
                </a:lnTo>
                <a:lnTo>
                  <a:pt x="3949" y="2077"/>
                </a:lnTo>
                <a:lnTo>
                  <a:pt x="3852" y="2067"/>
                </a:lnTo>
                <a:lnTo>
                  <a:pt x="3754" y="2057"/>
                </a:lnTo>
                <a:lnTo>
                  <a:pt x="3657" y="2057"/>
                </a:lnTo>
                <a:lnTo>
                  <a:pt x="3551" y="2057"/>
                </a:lnTo>
                <a:lnTo>
                  <a:pt x="3444" y="2067"/>
                </a:lnTo>
                <a:lnTo>
                  <a:pt x="3444" y="3076"/>
                </a:lnTo>
                <a:lnTo>
                  <a:pt x="3522" y="3076"/>
                </a:lnTo>
                <a:lnTo>
                  <a:pt x="3754" y="3086"/>
                </a:lnTo>
                <a:lnTo>
                  <a:pt x="3968" y="3105"/>
                </a:lnTo>
                <a:lnTo>
                  <a:pt x="4172" y="3153"/>
                </a:lnTo>
                <a:lnTo>
                  <a:pt x="4385" y="3212"/>
                </a:lnTo>
                <a:lnTo>
                  <a:pt x="4589" y="3280"/>
                </a:lnTo>
                <a:lnTo>
                  <a:pt x="4812" y="3377"/>
                </a:lnTo>
                <a:lnTo>
                  <a:pt x="5035" y="3464"/>
                </a:lnTo>
                <a:lnTo>
                  <a:pt x="5268" y="3580"/>
                </a:lnTo>
                <a:lnTo>
                  <a:pt x="5355" y="3619"/>
                </a:lnTo>
                <a:lnTo>
                  <a:pt x="5443" y="3648"/>
                </a:lnTo>
                <a:lnTo>
                  <a:pt x="5443" y="4502"/>
                </a:lnTo>
                <a:lnTo>
                  <a:pt x="5540" y="4541"/>
                </a:lnTo>
                <a:lnTo>
                  <a:pt x="5646" y="4560"/>
                </a:lnTo>
                <a:lnTo>
                  <a:pt x="5743" y="4570"/>
                </a:lnTo>
                <a:lnTo>
                  <a:pt x="5850" y="4580"/>
                </a:lnTo>
                <a:lnTo>
                  <a:pt x="5986" y="4570"/>
                </a:lnTo>
                <a:lnTo>
                  <a:pt x="6141" y="4550"/>
                </a:lnTo>
                <a:lnTo>
                  <a:pt x="6287" y="4521"/>
                </a:lnTo>
                <a:lnTo>
                  <a:pt x="6451" y="4473"/>
                </a:lnTo>
                <a:lnTo>
                  <a:pt x="6616" y="4415"/>
                </a:lnTo>
                <a:lnTo>
                  <a:pt x="6791" y="4347"/>
                </a:lnTo>
                <a:lnTo>
                  <a:pt x="6975" y="4259"/>
                </a:lnTo>
                <a:close/>
                <a:moveTo>
                  <a:pt x="7150" y="2222"/>
                </a:moveTo>
                <a:lnTo>
                  <a:pt x="7150" y="1368"/>
                </a:lnTo>
                <a:lnTo>
                  <a:pt x="6975" y="1465"/>
                </a:lnTo>
                <a:lnTo>
                  <a:pt x="6791" y="1553"/>
                </a:lnTo>
                <a:lnTo>
                  <a:pt x="6616" y="1621"/>
                </a:lnTo>
                <a:lnTo>
                  <a:pt x="6442" y="1679"/>
                </a:lnTo>
                <a:lnTo>
                  <a:pt x="6267" y="1727"/>
                </a:lnTo>
                <a:lnTo>
                  <a:pt x="6112" y="1747"/>
                </a:lnTo>
                <a:lnTo>
                  <a:pt x="5947" y="1776"/>
                </a:lnTo>
                <a:lnTo>
                  <a:pt x="5792" y="1776"/>
                </a:lnTo>
                <a:lnTo>
                  <a:pt x="5695" y="1776"/>
                </a:lnTo>
                <a:lnTo>
                  <a:pt x="5607" y="1766"/>
                </a:lnTo>
                <a:lnTo>
                  <a:pt x="5520" y="1756"/>
                </a:lnTo>
                <a:lnTo>
                  <a:pt x="5443" y="1737"/>
                </a:lnTo>
                <a:lnTo>
                  <a:pt x="5443" y="2630"/>
                </a:lnTo>
                <a:lnTo>
                  <a:pt x="5520" y="2659"/>
                </a:lnTo>
                <a:lnTo>
                  <a:pt x="5617" y="2668"/>
                </a:lnTo>
                <a:lnTo>
                  <a:pt x="5704" y="2678"/>
                </a:lnTo>
                <a:lnTo>
                  <a:pt x="5801" y="2678"/>
                </a:lnTo>
                <a:lnTo>
                  <a:pt x="5889" y="2678"/>
                </a:lnTo>
                <a:lnTo>
                  <a:pt x="5986" y="2668"/>
                </a:lnTo>
                <a:lnTo>
                  <a:pt x="6102" y="2649"/>
                </a:lnTo>
                <a:lnTo>
                  <a:pt x="6199" y="2630"/>
                </a:lnTo>
                <a:lnTo>
                  <a:pt x="6316" y="2591"/>
                </a:lnTo>
                <a:lnTo>
                  <a:pt x="6422" y="2562"/>
                </a:lnTo>
                <a:lnTo>
                  <a:pt x="6655" y="2474"/>
                </a:lnTo>
                <a:lnTo>
                  <a:pt x="6898" y="2368"/>
                </a:lnTo>
                <a:close/>
                <a:moveTo>
                  <a:pt x="1155" y="583"/>
                </a:moveTo>
                <a:lnTo>
                  <a:pt x="1155" y="660"/>
                </a:lnTo>
                <a:lnTo>
                  <a:pt x="1135" y="728"/>
                </a:lnTo>
                <a:lnTo>
                  <a:pt x="1106" y="806"/>
                </a:lnTo>
                <a:lnTo>
                  <a:pt x="1077" y="874"/>
                </a:lnTo>
                <a:lnTo>
                  <a:pt x="1028" y="932"/>
                </a:lnTo>
                <a:lnTo>
                  <a:pt x="990" y="990"/>
                </a:lnTo>
                <a:lnTo>
                  <a:pt x="931" y="1048"/>
                </a:lnTo>
                <a:lnTo>
                  <a:pt x="863" y="1077"/>
                </a:lnTo>
                <a:lnTo>
                  <a:pt x="863" y="6830"/>
                </a:lnTo>
                <a:lnTo>
                  <a:pt x="854" y="6879"/>
                </a:lnTo>
                <a:lnTo>
                  <a:pt x="825" y="6927"/>
                </a:lnTo>
                <a:lnTo>
                  <a:pt x="786" y="6966"/>
                </a:lnTo>
                <a:lnTo>
                  <a:pt x="718" y="6976"/>
                </a:lnTo>
                <a:lnTo>
                  <a:pt x="437" y="6976"/>
                </a:lnTo>
                <a:lnTo>
                  <a:pt x="378" y="6966"/>
                </a:lnTo>
                <a:lnTo>
                  <a:pt x="349" y="6947"/>
                </a:lnTo>
                <a:lnTo>
                  <a:pt x="330" y="6927"/>
                </a:lnTo>
                <a:lnTo>
                  <a:pt x="311" y="6879"/>
                </a:lnTo>
                <a:lnTo>
                  <a:pt x="301" y="6830"/>
                </a:lnTo>
                <a:lnTo>
                  <a:pt x="301" y="1077"/>
                </a:lnTo>
                <a:lnTo>
                  <a:pt x="233" y="1048"/>
                </a:lnTo>
                <a:lnTo>
                  <a:pt x="175" y="990"/>
                </a:lnTo>
                <a:lnTo>
                  <a:pt x="136" y="932"/>
                </a:lnTo>
                <a:lnTo>
                  <a:pt x="87" y="874"/>
                </a:lnTo>
                <a:lnTo>
                  <a:pt x="49" y="806"/>
                </a:lnTo>
                <a:lnTo>
                  <a:pt x="19" y="728"/>
                </a:lnTo>
                <a:lnTo>
                  <a:pt x="10" y="660"/>
                </a:lnTo>
                <a:lnTo>
                  <a:pt x="0" y="583"/>
                </a:lnTo>
                <a:lnTo>
                  <a:pt x="10" y="466"/>
                </a:lnTo>
                <a:lnTo>
                  <a:pt x="49" y="359"/>
                </a:lnTo>
                <a:lnTo>
                  <a:pt x="107" y="262"/>
                </a:lnTo>
                <a:lnTo>
                  <a:pt x="175" y="175"/>
                </a:lnTo>
                <a:lnTo>
                  <a:pt x="262" y="97"/>
                </a:lnTo>
                <a:lnTo>
                  <a:pt x="359" y="49"/>
                </a:lnTo>
                <a:lnTo>
                  <a:pt x="466" y="10"/>
                </a:lnTo>
                <a:lnTo>
                  <a:pt x="582" y="0"/>
                </a:lnTo>
                <a:lnTo>
                  <a:pt x="689" y="10"/>
                </a:lnTo>
                <a:lnTo>
                  <a:pt x="805" y="49"/>
                </a:lnTo>
                <a:lnTo>
                  <a:pt x="893" y="97"/>
                </a:lnTo>
                <a:lnTo>
                  <a:pt x="990" y="175"/>
                </a:lnTo>
                <a:lnTo>
                  <a:pt x="1058" y="262"/>
                </a:lnTo>
                <a:lnTo>
                  <a:pt x="1116" y="359"/>
                </a:lnTo>
                <a:lnTo>
                  <a:pt x="1145" y="466"/>
                </a:lnTo>
                <a:close/>
                <a:moveTo>
                  <a:pt x="7732" y="874"/>
                </a:moveTo>
                <a:lnTo>
                  <a:pt x="7732" y="4337"/>
                </a:lnTo>
                <a:lnTo>
                  <a:pt x="7722" y="4415"/>
                </a:lnTo>
                <a:lnTo>
                  <a:pt x="7693" y="4492"/>
                </a:lnTo>
                <a:lnTo>
                  <a:pt x="7645" y="4550"/>
                </a:lnTo>
                <a:lnTo>
                  <a:pt x="7577" y="4589"/>
                </a:lnTo>
                <a:lnTo>
                  <a:pt x="7528" y="4618"/>
                </a:lnTo>
                <a:lnTo>
                  <a:pt x="7490" y="4638"/>
                </a:lnTo>
                <a:lnTo>
                  <a:pt x="7257" y="4754"/>
                </a:lnTo>
                <a:lnTo>
                  <a:pt x="7024" y="4871"/>
                </a:lnTo>
                <a:lnTo>
                  <a:pt x="6810" y="4958"/>
                </a:lnTo>
                <a:lnTo>
                  <a:pt x="6597" y="5035"/>
                </a:lnTo>
                <a:lnTo>
                  <a:pt x="6393" y="5084"/>
                </a:lnTo>
                <a:lnTo>
                  <a:pt x="6209" y="5133"/>
                </a:lnTo>
                <a:lnTo>
                  <a:pt x="6025" y="5152"/>
                </a:lnTo>
                <a:lnTo>
                  <a:pt x="5850" y="5162"/>
                </a:lnTo>
                <a:lnTo>
                  <a:pt x="5656" y="5152"/>
                </a:lnTo>
                <a:lnTo>
                  <a:pt x="5481" y="5123"/>
                </a:lnTo>
                <a:lnTo>
                  <a:pt x="5307" y="5065"/>
                </a:lnTo>
                <a:lnTo>
                  <a:pt x="5151" y="5006"/>
                </a:lnTo>
                <a:lnTo>
                  <a:pt x="5016" y="4938"/>
                </a:lnTo>
                <a:lnTo>
                  <a:pt x="4880" y="4871"/>
                </a:lnTo>
                <a:lnTo>
                  <a:pt x="4763" y="4812"/>
                </a:lnTo>
                <a:lnTo>
                  <a:pt x="4657" y="4754"/>
                </a:lnTo>
                <a:lnTo>
                  <a:pt x="4579" y="4715"/>
                </a:lnTo>
                <a:lnTo>
                  <a:pt x="4482" y="4696"/>
                </a:lnTo>
                <a:lnTo>
                  <a:pt x="4395" y="4657"/>
                </a:lnTo>
                <a:lnTo>
                  <a:pt x="4288" y="4618"/>
                </a:lnTo>
                <a:lnTo>
                  <a:pt x="4162" y="4589"/>
                </a:lnTo>
                <a:lnTo>
                  <a:pt x="4046" y="4560"/>
                </a:lnTo>
                <a:lnTo>
                  <a:pt x="3919" y="4550"/>
                </a:lnTo>
                <a:lnTo>
                  <a:pt x="3793" y="4531"/>
                </a:lnTo>
                <a:lnTo>
                  <a:pt x="3657" y="4531"/>
                </a:lnTo>
                <a:lnTo>
                  <a:pt x="3541" y="4531"/>
                </a:lnTo>
                <a:lnTo>
                  <a:pt x="3425" y="4541"/>
                </a:lnTo>
                <a:lnTo>
                  <a:pt x="3299" y="4550"/>
                </a:lnTo>
                <a:lnTo>
                  <a:pt x="3163" y="4570"/>
                </a:lnTo>
                <a:lnTo>
                  <a:pt x="3037" y="4599"/>
                </a:lnTo>
                <a:lnTo>
                  <a:pt x="2891" y="4638"/>
                </a:lnTo>
                <a:lnTo>
                  <a:pt x="2755" y="4686"/>
                </a:lnTo>
                <a:lnTo>
                  <a:pt x="2610" y="4725"/>
                </a:lnTo>
                <a:lnTo>
                  <a:pt x="2319" y="4832"/>
                </a:lnTo>
                <a:lnTo>
                  <a:pt x="2057" y="4938"/>
                </a:lnTo>
                <a:lnTo>
                  <a:pt x="1814" y="5055"/>
                </a:lnTo>
                <a:lnTo>
                  <a:pt x="1591" y="5191"/>
                </a:lnTo>
                <a:lnTo>
                  <a:pt x="1513" y="5220"/>
                </a:lnTo>
                <a:lnTo>
                  <a:pt x="1436" y="5230"/>
                </a:lnTo>
                <a:lnTo>
                  <a:pt x="1368" y="5220"/>
                </a:lnTo>
                <a:lnTo>
                  <a:pt x="1300" y="5200"/>
                </a:lnTo>
                <a:lnTo>
                  <a:pt x="1232" y="5142"/>
                </a:lnTo>
                <a:lnTo>
                  <a:pt x="1184" y="5084"/>
                </a:lnTo>
                <a:lnTo>
                  <a:pt x="1155" y="5016"/>
                </a:lnTo>
                <a:lnTo>
                  <a:pt x="1155" y="4938"/>
                </a:lnTo>
                <a:lnTo>
                  <a:pt x="1155" y="1572"/>
                </a:lnTo>
                <a:lnTo>
                  <a:pt x="1155" y="1504"/>
                </a:lnTo>
                <a:lnTo>
                  <a:pt x="1184" y="1427"/>
                </a:lnTo>
                <a:lnTo>
                  <a:pt x="1232" y="1378"/>
                </a:lnTo>
                <a:lnTo>
                  <a:pt x="1290" y="1320"/>
                </a:lnTo>
                <a:lnTo>
                  <a:pt x="1455" y="1223"/>
                </a:lnTo>
                <a:lnTo>
                  <a:pt x="1649" y="1126"/>
                </a:lnTo>
                <a:lnTo>
                  <a:pt x="1746" y="1077"/>
                </a:lnTo>
                <a:lnTo>
                  <a:pt x="1863" y="1029"/>
                </a:lnTo>
                <a:lnTo>
                  <a:pt x="1999" y="961"/>
                </a:lnTo>
                <a:lnTo>
                  <a:pt x="2154" y="893"/>
                </a:lnTo>
                <a:lnTo>
                  <a:pt x="2319" y="835"/>
                </a:lnTo>
                <a:lnTo>
                  <a:pt x="2484" y="767"/>
                </a:lnTo>
                <a:lnTo>
                  <a:pt x="2658" y="718"/>
                </a:lnTo>
                <a:lnTo>
                  <a:pt x="2833" y="670"/>
                </a:lnTo>
                <a:lnTo>
                  <a:pt x="3007" y="631"/>
                </a:lnTo>
                <a:lnTo>
                  <a:pt x="3182" y="602"/>
                </a:lnTo>
                <a:lnTo>
                  <a:pt x="3357" y="583"/>
                </a:lnTo>
                <a:lnTo>
                  <a:pt x="3522" y="583"/>
                </a:lnTo>
                <a:lnTo>
                  <a:pt x="3774" y="592"/>
                </a:lnTo>
                <a:lnTo>
                  <a:pt x="4007" y="621"/>
                </a:lnTo>
                <a:lnTo>
                  <a:pt x="4240" y="660"/>
                </a:lnTo>
                <a:lnTo>
                  <a:pt x="4463" y="728"/>
                </a:lnTo>
                <a:lnTo>
                  <a:pt x="4676" y="806"/>
                </a:lnTo>
                <a:lnTo>
                  <a:pt x="4909" y="893"/>
                </a:lnTo>
                <a:lnTo>
                  <a:pt x="5151" y="1000"/>
                </a:lnTo>
                <a:lnTo>
                  <a:pt x="5394" y="1116"/>
                </a:lnTo>
                <a:lnTo>
                  <a:pt x="5481" y="1155"/>
                </a:lnTo>
                <a:lnTo>
                  <a:pt x="5578" y="1184"/>
                </a:lnTo>
                <a:lnTo>
                  <a:pt x="5675" y="1194"/>
                </a:lnTo>
                <a:lnTo>
                  <a:pt x="5792" y="1203"/>
                </a:lnTo>
                <a:lnTo>
                  <a:pt x="5937" y="1194"/>
                </a:lnTo>
                <a:lnTo>
                  <a:pt x="6083" y="1165"/>
                </a:lnTo>
                <a:lnTo>
                  <a:pt x="6238" y="1126"/>
                </a:lnTo>
                <a:lnTo>
                  <a:pt x="6413" y="1068"/>
                </a:lnTo>
                <a:lnTo>
                  <a:pt x="6587" y="1000"/>
                </a:lnTo>
                <a:lnTo>
                  <a:pt x="6772" y="912"/>
                </a:lnTo>
                <a:lnTo>
                  <a:pt x="6975" y="815"/>
                </a:lnTo>
                <a:lnTo>
                  <a:pt x="7169" y="699"/>
                </a:lnTo>
                <a:lnTo>
                  <a:pt x="7218" y="670"/>
                </a:lnTo>
                <a:lnTo>
                  <a:pt x="7257" y="650"/>
                </a:lnTo>
                <a:lnTo>
                  <a:pt x="7296" y="631"/>
                </a:lnTo>
                <a:lnTo>
                  <a:pt x="7315" y="612"/>
                </a:lnTo>
                <a:lnTo>
                  <a:pt x="7383" y="583"/>
                </a:lnTo>
                <a:lnTo>
                  <a:pt x="7460" y="573"/>
                </a:lnTo>
                <a:lnTo>
                  <a:pt x="7519" y="592"/>
                </a:lnTo>
                <a:lnTo>
                  <a:pt x="7596" y="621"/>
                </a:lnTo>
                <a:lnTo>
                  <a:pt x="7645" y="680"/>
                </a:lnTo>
                <a:lnTo>
                  <a:pt x="7693" y="728"/>
                </a:lnTo>
                <a:lnTo>
                  <a:pt x="7722" y="796"/>
                </a:lnTo>
                <a:close/>
              </a:path>
            </a:pathLst>
          </a:cu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687" name="Shape 687"/>
          <p:cNvSpPr/>
          <p:nvPr/>
        </p:nvSpPr>
        <p:spPr>
          <a:xfrm>
            <a:off x="121351" y="3815425"/>
            <a:ext cx="1031477" cy="1047656"/>
          </a:xfrm>
          <a:custGeom>
            <a:pathLst>
              <a:path extrusionOk="0" h="6850" w="6744">
                <a:moveTo>
                  <a:pt x="3367" y="3716"/>
                </a:moveTo>
                <a:lnTo>
                  <a:pt x="3367" y="5754"/>
                </a:lnTo>
                <a:lnTo>
                  <a:pt x="3357" y="5812"/>
                </a:lnTo>
                <a:lnTo>
                  <a:pt x="3348" y="5860"/>
                </a:lnTo>
                <a:lnTo>
                  <a:pt x="3319" y="5909"/>
                </a:lnTo>
                <a:lnTo>
                  <a:pt x="3280" y="5957"/>
                </a:lnTo>
                <a:lnTo>
                  <a:pt x="3231" y="5986"/>
                </a:lnTo>
                <a:lnTo>
                  <a:pt x="3192" y="6016"/>
                </a:lnTo>
                <a:lnTo>
                  <a:pt x="3134" y="6035"/>
                </a:lnTo>
                <a:lnTo>
                  <a:pt x="3076" y="6045"/>
                </a:lnTo>
                <a:lnTo>
                  <a:pt x="3027" y="6035"/>
                </a:lnTo>
                <a:lnTo>
                  <a:pt x="2979" y="6016"/>
                </a:lnTo>
                <a:lnTo>
                  <a:pt x="2921" y="5986"/>
                </a:lnTo>
                <a:lnTo>
                  <a:pt x="2872" y="5957"/>
                </a:lnTo>
                <a:lnTo>
                  <a:pt x="2232" y="5307"/>
                </a:lnTo>
                <a:lnTo>
                  <a:pt x="748" y="6811"/>
                </a:lnTo>
                <a:lnTo>
                  <a:pt x="728" y="6830"/>
                </a:lnTo>
                <a:lnTo>
                  <a:pt x="699" y="6840"/>
                </a:lnTo>
                <a:lnTo>
                  <a:pt x="651" y="6850"/>
                </a:lnTo>
                <a:lnTo>
                  <a:pt x="592" y="6840"/>
                </a:lnTo>
                <a:lnTo>
                  <a:pt x="573" y="6830"/>
                </a:lnTo>
                <a:lnTo>
                  <a:pt x="544" y="6811"/>
                </a:lnTo>
                <a:lnTo>
                  <a:pt x="30" y="6297"/>
                </a:lnTo>
                <a:lnTo>
                  <a:pt x="10" y="6239"/>
                </a:lnTo>
                <a:lnTo>
                  <a:pt x="1" y="6180"/>
                </a:lnTo>
                <a:lnTo>
                  <a:pt x="10" y="6132"/>
                </a:lnTo>
                <a:lnTo>
                  <a:pt x="30" y="6083"/>
                </a:lnTo>
                <a:lnTo>
                  <a:pt x="1524" y="4580"/>
                </a:lnTo>
                <a:lnTo>
                  <a:pt x="874" y="3920"/>
                </a:lnTo>
                <a:lnTo>
                  <a:pt x="845" y="3872"/>
                </a:lnTo>
                <a:lnTo>
                  <a:pt x="816" y="3823"/>
                </a:lnTo>
                <a:lnTo>
                  <a:pt x="796" y="3775"/>
                </a:lnTo>
                <a:lnTo>
                  <a:pt x="796" y="3716"/>
                </a:lnTo>
                <a:lnTo>
                  <a:pt x="796" y="3658"/>
                </a:lnTo>
                <a:lnTo>
                  <a:pt x="816" y="3610"/>
                </a:lnTo>
                <a:lnTo>
                  <a:pt x="845" y="3561"/>
                </a:lnTo>
                <a:lnTo>
                  <a:pt x="874" y="3513"/>
                </a:lnTo>
                <a:lnTo>
                  <a:pt x="922" y="3483"/>
                </a:lnTo>
                <a:lnTo>
                  <a:pt x="971" y="3454"/>
                </a:lnTo>
                <a:lnTo>
                  <a:pt x="1029" y="3435"/>
                </a:lnTo>
                <a:lnTo>
                  <a:pt x="1078" y="3425"/>
                </a:lnTo>
                <a:lnTo>
                  <a:pt x="3076" y="3425"/>
                </a:lnTo>
                <a:lnTo>
                  <a:pt x="3134" y="3435"/>
                </a:lnTo>
                <a:lnTo>
                  <a:pt x="3192" y="3454"/>
                </a:lnTo>
                <a:lnTo>
                  <a:pt x="3231" y="3483"/>
                </a:lnTo>
                <a:lnTo>
                  <a:pt x="3280" y="3513"/>
                </a:lnTo>
                <a:lnTo>
                  <a:pt x="3319" y="3561"/>
                </a:lnTo>
                <a:lnTo>
                  <a:pt x="3348" y="3610"/>
                </a:lnTo>
                <a:lnTo>
                  <a:pt x="3357" y="3658"/>
                </a:lnTo>
                <a:close/>
                <a:moveTo>
                  <a:pt x="6695" y="563"/>
                </a:moveTo>
                <a:lnTo>
                  <a:pt x="6714" y="592"/>
                </a:lnTo>
                <a:lnTo>
                  <a:pt x="6733" y="612"/>
                </a:lnTo>
                <a:lnTo>
                  <a:pt x="6743" y="670"/>
                </a:lnTo>
                <a:lnTo>
                  <a:pt x="6733" y="728"/>
                </a:lnTo>
                <a:lnTo>
                  <a:pt x="6714" y="748"/>
                </a:lnTo>
                <a:lnTo>
                  <a:pt x="6695" y="777"/>
                </a:lnTo>
                <a:lnTo>
                  <a:pt x="5210" y="2281"/>
                </a:lnTo>
                <a:lnTo>
                  <a:pt x="5851" y="2940"/>
                </a:lnTo>
                <a:lnTo>
                  <a:pt x="5889" y="2989"/>
                </a:lnTo>
                <a:lnTo>
                  <a:pt x="5918" y="3028"/>
                </a:lnTo>
                <a:lnTo>
                  <a:pt x="5938" y="3086"/>
                </a:lnTo>
                <a:lnTo>
                  <a:pt x="5938" y="3144"/>
                </a:lnTo>
                <a:lnTo>
                  <a:pt x="5938" y="3192"/>
                </a:lnTo>
                <a:lnTo>
                  <a:pt x="5918" y="3251"/>
                </a:lnTo>
                <a:lnTo>
                  <a:pt x="5889" y="3299"/>
                </a:lnTo>
                <a:lnTo>
                  <a:pt x="5851" y="3338"/>
                </a:lnTo>
                <a:lnTo>
                  <a:pt x="5812" y="3377"/>
                </a:lnTo>
                <a:lnTo>
                  <a:pt x="5763" y="3406"/>
                </a:lnTo>
                <a:lnTo>
                  <a:pt x="5705" y="3425"/>
                </a:lnTo>
                <a:lnTo>
                  <a:pt x="5657" y="3425"/>
                </a:lnTo>
                <a:lnTo>
                  <a:pt x="3658" y="3425"/>
                </a:lnTo>
                <a:lnTo>
                  <a:pt x="3600" y="3425"/>
                </a:lnTo>
                <a:lnTo>
                  <a:pt x="3542" y="3406"/>
                </a:lnTo>
                <a:lnTo>
                  <a:pt x="3503" y="3377"/>
                </a:lnTo>
                <a:lnTo>
                  <a:pt x="3454" y="3338"/>
                </a:lnTo>
                <a:lnTo>
                  <a:pt x="3416" y="3299"/>
                </a:lnTo>
                <a:lnTo>
                  <a:pt x="3386" y="3251"/>
                </a:lnTo>
                <a:lnTo>
                  <a:pt x="3367" y="3192"/>
                </a:lnTo>
                <a:lnTo>
                  <a:pt x="3367" y="3144"/>
                </a:lnTo>
                <a:lnTo>
                  <a:pt x="3367" y="1107"/>
                </a:lnTo>
                <a:lnTo>
                  <a:pt x="3367" y="1048"/>
                </a:lnTo>
                <a:lnTo>
                  <a:pt x="3386" y="1000"/>
                </a:lnTo>
                <a:lnTo>
                  <a:pt x="3416" y="951"/>
                </a:lnTo>
                <a:lnTo>
                  <a:pt x="3454" y="903"/>
                </a:lnTo>
                <a:lnTo>
                  <a:pt x="3503" y="864"/>
                </a:lnTo>
                <a:lnTo>
                  <a:pt x="3542" y="835"/>
                </a:lnTo>
                <a:lnTo>
                  <a:pt x="3600" y="825"/>
                </a:lnTo>
                <a:lnTo>
                  <a:pt x="3658" y="816"/>
                </a:lnTo>
                <a:lnTo>
                  <a:pt x="3707" y="825"/>
                </a:lnTo>
                <a:lnTo>
                  <a:pt x="3765" y="835"/>
                </a:lnTo>
                <a:lnTo>
                  <a:pt x="3813" y="864"/>
                </a:lnTo>
                <a:lnTo>
                  <a:pt x="3852" y="903"/>
                </a:lnTo>
                <a:lnTo>
                  <a:pt x="4502" y="1553"/>
                </a:lnTo>
                <a:lnTo>
                  <a:pt x="5986" y="49"/>
                </a:lnTo>
                <a:lnTo>
                  <a:pt x="6025" y="10"/>
                </a:lnTo>
                <a:lnTo>
                  <a:pt x="6083" y="1"/>
                </a:lnTo>
                <a:lnTo>
                  <a:pt x="6142" y="10"/>
                </a:lnTo>
                <a:lnTo>
                  <a:pt x="6180" y="49"/>
                </a:lnTo>
                <a:close/>
              </a:path>
            </a:pathLst>
          </a:cu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688" name="Shape 688"/>
          <p:cNvSpPr txBox="1"/>
          <p:nvPr>
            <p:ph idx="1" type="body"/>
          </p:nvPr>
        </p:nvSpPr>
        <p:spPr>
          <a:xfrm>
            <a:off x="311700" y="1003233"/>
            <a:ext cx="8520600" cy="4555200"/>
          </a:xfrm>
          <a:prstGeom prst="rect">
            <a:avLst/>
          </a:prstGeom>
        </p:spPr>
        <p:txBody>
          <a:bodyPr anchorCtr="0" anchor="t" bIns="91425" lIns="91425" rIns="91425" tIns="91425">
            <a:noAutofit/>
          </a:bodyPr>
          <a:lstStyle/>
          <a:p>
            <a:pPr lvl="0" rtl="0">
              <a:lnSpc>
                <a:spcPct val="120000"/>
              </a:lnSpc>
              <a:spcBef>
                <a:spcPts val="0"/>
              </a:spcBef>
              <a:spcAft>
                <a:spcPts val="0"/>
              </a:spcAft>
              <a:buClr>
                <a:schemeClr val="dk1"/>
              </a:buClr>
              <a:buSzPct val="61111"/>
              <a:buFont typeface="Arial"/>
              <a:buNone/>
            </a:pPr>
            <a:r>
              <a:rPr i="1" lang="en">
                <a:solidFill>
                  <a:srgbClr val="000000"/>
                </a:solidFill>
              </a:rPr>
              <a:t>As-Is: </a:t>
            </a:r>
            <a:br>
              <a:rPr i="1" lang="en">
                <a:solidFill>
                  <a:srgbClr val="000000"/>
                </a:solidFill>
              </a:rPr>
            </a:br>
            <a:r>
              <a:rPr lang="en">
                <a:solidFill>
                  <a:srgbClr val="000000"/>
                </a:solidFill>
              </a:rPr>
              <a:t>In SAP ECC, an aircraft is represented as a hierarchical structure of hundreds of Functional Locations and Equipment each of which may have many measurement points against which usage data is accrued. Maintenance Plans for Preventive Tasks reference annual estimates values of these measurement points in order to forecast due dates for preventive tasks. Thousands of separate measurement point annual estimates are not updated to reflect real-life utilization rates.</a:t>
            </a:r>
          </a:p>
          <a:p>
            <a:pPr lvl="0" rtl="0">
              <a:lnSpc>
                <a:spcPct val="120000"/>
              </a:lnSpc>
              <a:spcBef>
                <a:spcPts val="1000"/>
              </a:spcBef>
              <a:spcAft>
                <a:spcPts val="0"/>
              </a:spcAft>
              <a:buClr>
                <a:schemeClr val="dk1"/>
              </a:buClr>
              <a:buSzPct val="61111"/>
              <a:buFont typeface="Arial"/>
              <a:buNone/>
            </a:pPr>
            <a:r>
              <a:rPr i="1" lang="en">
                <a:solidFill>
                  <a:srgbClr val="000000"/>
                </a:solidFill>
              </a:rPr>
              <a:t>Gap Identified:</a:t>
            </a:r>
            <a:br>
              <a:rPr lang="en">
                <a:solidFill>
                  <a:srgbClr val="000000"/>
                </a:solidFill>
              </a:rPr>
            </a:br>
            <a:r>
              <a:rPr lang="en">
                <a:solidFill>
                  <a:srgbClr val="000000"/>
                </a:solidFill>
              </a:rPr>
              <a:t>Forecast dates for Preventive Tasks are inaccurate due to unrealistic measurement point annual estimates.</a:t>
            </a:r>
          </a:p>
          <a:p>
            <a:pPr lvl="0" rtl="0">
              <a:spcBef>
                <a:spcPts val="1000"/>
              </a:spcBef>
              <a:buNone/>
            </a:pPr>
            <a:r>
              <a:rPr i="1" lang="en">
                <a:solidFill>
                  <a:srgbClr val="000000"/>
                </a:solidFill>
              </a:rPr>
              <a:t>To-Be: </a:t>
            </a:r>
            <a:br>
              <a:rPr lang="en">
                <a:solidFill>
                  <a:srgbClr val="000000"/>
                </a:solidFill>
              </a:rPr>
            </a:br>
            <a:r>
              <a:rPr lang="en">
                <a:solidFill>
                  <a:srgbClr val="000000"/>
                </a:solidFill>
              </a:rPr>
              <a:t>Custom transaction and tables to be developed to maintain aircraft specific usage rates per period. Custom transaction to apply the correct usage rate to an entire aircraft’s technical structure hierarchy en-mass to be developed. </a:t>
            </a:r>
          </a:p>
          <a:p>
            <a:pPr lvl="0" rtl="0">
              <a:spcBef>
                <a:spcPts val="0"/>
              </a:spcBef>
              <a:buNone/>
            </a:pPr>
            <a:r>
              <a:t/>
            </a:r>
            <a:endParaRPr>
              <a:solidFill>
                <a:srgbClr val="000000"/>
              </a:solidFill>
            </a:endParaRPr>
          </a:p>
        </p:txBody>
      </p:sp>
      <p:sp>
        <p:nvSpPr>
          <p:cNvPr id="689" name="Shape 689"/>
          <p:cNvSpPr txBox="1"/>
          <p:nvPr>
            <p:ph type="title"/>
          </p:nvPr>
        </p:nvSpPr>
        <p:spPr>
          <a:xfrm>
            <a:off x="409425" y="-16233"/>
            <a:ext cx="8520600" cy="763500"/>
          </a:xfrm>
          <a:prstGeom prst="rect">
            <a:avLst/>
          </a:prstGeom>
        </p:spPr>
        <p:txBody>
          <a:bodyPr anchorCtr="0" anchor="t" bIns="91425" lIns="91425" rIns="91425" tIns="91425">
            <a:noAutofit/>
          </a:bodyPr>
          <a:lstStyle/>
          <a:p>
            <a:pPr lvl="0" rtl="0">
              <a:lnSpc>
                <a:spcPct val="100000"/>
              </a:lnSpc>
              <a:spcBef>
                <a:spcPts val="0"/>
              </a:spcBef>
              <a:buNone/>
            </a:pPr>
            <a:r>
              <a:rPr lang="en">
                <a:solidFill>
                  <a:schemeClr val="dk1"/>
                </a:solidFill>
              </a:rPr>
              <a:t>Challenge 2: Absence of Automated Method to</a:t>
            </a:r>
            <a:br>
              <a:rPr lang="en">
                <a:solidFill>
                  <a:schemeClr val="dk1"/>
                </a:solidFill>
              </a:rPr>
            </a:br>
            <a:r>
              <a:rPr lang="en">
                <a:solidFill>
                  <a:schemeClr val="dk1"/>
                </a:solidFill>
              </a:rPr>
              <a:t>                       Update annual estimates</a:t>
            </a:r>
          </a:p>
        </p:txBody>
      </p:sp>
      <p:sp>
        <p:nvSpPr>
          <p:cNvPr id="690" name="Shape 690"/>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 name="Shape 694"/>
        <p:cNvGrpSpPr/>
        <p:nvPr/>
      </p:nvGrpSpPr>
      <p:grpSpPr>
        <a:xfrm>
          <a:off x="0" y="0"/>
          <a:ext cx="0" cy="0"/>
          <a:chOff x="0" y="0"/>
          <a:chExt cx="0" cy="0"/>
        </a:xfrm>
      </p:grpSpPr>
      <p:sp>
        <p:nvSpPr>
          <p:cNvPr id="695" name="Shape 695"/>
          <p:cNvSpPr txBox="1"/>
          <p:nvPr>
            <p:ph type="title"/>
          </p:nvPr>
        </p:nvSpPr>
        <p:spPr>
          <a:xfrm>
            <a:off x="311700" y="-76198"/>
            <a:ext cx="8520600" cy="899700"/>
          </a:xfrm>
          <a:prstGeom prst="rect">
            <a:avLst/>
          </a:prstGeom>
        </p:spPr>
        <p:txBody>
          <a:bodyPr anchorCtr="0" anchor="t" bIns="91425" lIns="91425" rIns="91425" tIns="91425">
            <a:noAutofit/>
          </a:bodyPr>
          <a:lstStyle/>
          <a:p>
            <a:pPr lvl="0" rtl="0">
              <a:spcBef>
                <a:spcPts val="0"/>
              </a:spcBef>
              <a:buNone/>
            </a:pPr>
            <a:r>
              <a:rPr lang="en"/>
              <a:t>Overview: Performance Based Preventive</a:t>
            </a:r>
            <a:br>
              <a:rPr lang="en"/>
            </a:br>
            <a:r>
              <a:rPr lang="en"/>
              <a:t>                   Maintenance in SAP ECC</a:t>
            </a:r>
          </a:p>
        </p:txBody>
      </p:sp>
      <p:sp>
        <p:nvSpPr>
          <p:cNvPr id="696" name="Shape 696"/>
          <p:cNvSpPr txBox="1"/>
          <p:nvPr>
            <p:ph idx="1" type="body"/>
          </p:nvPr>
        </p:nvSpPr>
        <p:spPr>
          <a:xfrm>
            <a:off x="311700" y="1003233"/>
            <a:ext cx="8520600" cy="4555200"/>
          </a:xfrm>
          <a:prstGeom prst="rect">
            <a:avLst/>
          </a:prstGeom>
        </p:spPr>
        <p:txBody>
          <a:bodyPr anchorCtr="0" anchor="t" bIns="91425" lIns="91425" rIns="91425" tIns="91425">
            <a:noAutofit/>
          </a:bodyPr>
          <a:lstStyle/>
          <a:p>
            <a:pPr lvl="0" rtl="0">
              <a:spcBef>
                <a:spcPts val="0"/>
              </a:spcBef>
              <a:buNone/>
            </a:pPr>
            <a:r>
              <a:rPr lang="en"/>
              <a:t>Where does the data come from? (Equipment and Functional Location Measurement Points, Measurement Documents, Annual Estimates, Maintenance Plans)</a:t>
            </a:r>
          </a:p>
          <a:p>
            <a:pPr lvl="0" rtl="0">
              <a:spcBef>
                <a:spcPts val="0"/>
              </a:spcBef>
              <a:buNone/>
            </a:pPr>
            <a:r>
              <a:rPr lang="en"/>
              <a:t>How does the algorithm work (include graphic).</a:t>
            </a:r>
          </a:p>
          <a:p>
            <a:pPr lvl="0" rtl="0">
              <a:spcBef>
                <a:spcPts val="0"/>
              </a:spcBef>
              <a:buNone/>
            </a:pPr>
            <a:r>
              <a:rPr lang="en"/>
              <a:t>Demonstrate how inaccurate annual estimates throw off date forecasts for future tasks.</a:t>
            </a:r>
          </a:p>
          <a:p>
            <a:pPr lvl="0" rtl="0">
              <a:spcBef>
                <a:spcPts val="0"/>
              </a:spcBef>
              <a:buNone/>
            </a:pPr>
            <a:r>
              <a:t/>
            </a:r>
            <a:endParaRPr/>
          </a:p>
        </p:txBody>
      </p:sp>
      <p:sp>
        <p:nvSpPr>
          <p:cNvPr id="697" name="Shape 69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p:nvPr/>
        </p:nvSpPr>
        <p:spPr>
          <a:xfrm>
            <a:off x="714000" y="720575"/>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Aircraft 0001 [FLoc]</a:t>
            </a:r>
          </a:p>
        </p:txBody>
      </p:sp>
      <p:sp>
        <p:nvSpPr>
          <p:cNvPr id="703" name="Shape 703"/>
          <p:cNvSpPr/>
          <p:nvPr/>
        </p:nvSpPr>
        <p:spPr>
          <a:xfrm>
            <a:off x="1147391" y="1631713"/>
            <a:ext cx="2284200" cy="336899"/>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A001S Structure [FLoc]</a:t>
            </a:r>
          </a:p>
        </p:txBody>
      </p:sp>
      <p:sp>
        <p:nvSpPr>
          <p:cNvPr id="704" name="Shape 704"/>
          <p:cNvSpPr/>
          <p:nvPr/>
        </p:nvSpPr>
        <p:spPr>
          <a:xfrm>
            <a:off x="1548575" y="2053936"/>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A001SFF Fwd Fuselage [FLoc]</a:t>
            </a:r>
          </a:p>
        </p:txBody>
      </p:sp>
      <p:sp>
        <p:nvSpPr>
          <p:cNvPr id="705" name="Shape 705"/>
          <p:cNvSpPr/>
          <p:nvPr/>
        </p:nvSpPr>
        <p:spPr>
          <a:xfrm>
            <a:off x="1548575" y="2476159"/>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A001SMF Mid Fuselage [FLoc]</a:t>
            </a:r>
          </a:p>
        </p:txBody>
      </p:sp>
      <p:sp>
        <p:nvSpPr>
          <p:cNvPr id="706" name="Shape 706"/>
          <p:cNvSpPr/>
          <p:nvPr/>
        </p:nvSpPr>
        <p:spPr>
          <a:xfrm>
            <a:off x="1147380" y="2898382"/>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 Propulsion [FLoc]</a:t>
            </a:r>
          </a:p>
        </p:txBody>
      </p:sp>
      <p:sp>
        <p:nvSpPr>
          <p:cNvPr id="707" name="Shape 707"/>
          <p:cNvSpPr/>
          <p:nvPr/>
        </p:nvSpPr>
        <p:spPr>
          <a:xfrm>
            <a:off x="1147391" y="4626527"/>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A001H Hydraulics [FLoc]</a:t>
            </a:r>
          </a:p>
        </p:txBody>
      </p:sp>
      <p:sp>
        <p:nvSpPr>
          <p:cNvPr id="708" name="Shape 708"/>
          <p:cNvSpPr/>
          <p:nvPr/>
        </p:nvSpPr>
        <p:spPr>
          <a:xfrm>
            <a:off x="1548565" y="3320594"/>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 Engine 1 [FLoc]</a:t>
            </a:r>
          </a:p>
        </p:txBody>
      </p:sp>
      <p:sp>
        <p:nvSpPr>
          <p:cNvPr id="709" name="Shape 709"/>
          <p:cNvSpPr/>
          <p:nvPr/>
        </p:nvSpPr>
        <p:spPr>
          <a:xfrm>
            <a:off x="1548565" y="4218902"/>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A001PE2 Engine 2 [FLoc]</a:t>
            </a:r>
          </a:p>
        </p:txBody>
      </p:sp>
      <p:sp>
        <p:nvSpPr>
          <p:cNvPr id="710" name="Shape 710"/>
          <p:cNvSpPr/>
          <p:nvPr/>
        </p:nvSpPr>
        <p:spPr>
          <a:xfrm>
            <a:off x="1548575" y="5048750"/>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A001HM Main [FLoc]</a:t>
            </a:r>
          </a:p>
        </p:txBody>
      </p:sp>
      <p:sp>
        <p:nvSpPr>
          <p:cNvPr id="711" name="Shape 711"/>
          <p:cNvSpPr/>
          <p:nvPr/>
        </p:nvSpPr>
        <p:spPr>
          <a:xfrm>
            <a:off x="1548575" y="5470973"/>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A001HR Reserve [FLoc]</a:t>
            </a:r>
          </a:p>
        </p:txBody>
      </p:sp>
      <p:cxnSp>
        <p:nvCxnSpPr>
          <p:cNvPr id="712" name="Shape 712"/>
          <p:cNvCxnSpPr/>
          <p:nvPr/>
        </p:nvCxnSpPr>
        <p:spPr>
          <a:xfrm>
            <a:off x="3976134" y="3320604"/>
            <a:ext cx="0" cy="760800"/>
          </a:xfrm>
          <a:prstGeom prst="straightConnector1">
            <a:avLst/>
          </a:prstGeom>
          <a:noFill/>
          <a:ln cap="flat" cmpd="sng" w="76200">
            <a:solidFill>
              <a:schemeClr val="dk2"/>
            </a:solidFill>
            <a:prstDash val="solid"/>
            <a:round/>
            <a:headEnd len="lg" w="lg" type="none"/>
            <a:tailEnd len="lg" w="lg" type="none"/>
          </a:ln>
        </p:spPr>
      </p:cxnSp>
      <p:cxnSp>
        <p:nvCxnSpPr>
          <p:cNvPr id="713" name="Shape 713"/>
          <p:cNvCxnSpPr/>
          <p:nvPr/>
        </p:nvCxnSpPr>
        <p:spPr>
          <a:xfrm>
            <a:off x="4367029" y="1473126"/>
            <a:ext cx="0" cy="4808400"/>
          </a:xfrm>
          <a:prstGeom prst="straightConnector1">
            <a:avLst/>
          </a:prstGeom>
          <a:noFill/>
          <a:ln cap="flat" cmpd="sng" w="76200">
            <a:solidFill>
              <a:schemeClr val="dk2"/>
            </a:solidFill>
            <a:prstDash val="solid"/>
            <a:round/>
            <a:headEnd len="lg" w="lg" type="none"/>
            <a:tailEnd len="lg" w="lg" type="none"/>
          </a:ln>
        </p:spPr>
      </p:cxnSp>
      <p:sp>
        <p:nvSpPr>
          <p:cNvPr id="714" name="Shape 714"/>
          <p:cNvSpPr/>
          <p:nvPr/>
        </p:nvSpPr>
        <p:spPr>
          <a:xfrm>
            <a:off x="4486665" y="1230519"/>
            <a:ext cx="2284199"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 Engine 1 [FLoc]</a:t>
            </a:r>
          </a:p>
        </p:txBody>
      </p:sp>
      <p:sp>
        <p:nvSpPr>
          <p:cNvPr id="715" name="Shape 715"/>
          <p:cNvSpPr/>
          <p:nvPr/>
        </p:nvSpPr>
        <p:spPr>
          <a:xfrm>
            <a:off x="4993128" y="1631703"/>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A001PE1CT Controls [FLoc]</a:t>
            </a:r>
          </a:p>
        </p:txBody>
      </p:sp>
      <p:sp>
        <p:nvSpPr>
          <p:cNvPr id="716" name="Shape 716"/>
          <p:cNvSpPr/>
          <p:nvPr/>
        </p:nvSpPr>
        <p:spPr>
          <a:xfrm>
            <a:off x="5425891" y="2032887"/>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A001PE1CF FADEC [FLoc]</a:t>
            </a:r>
          </a:p>
        </p:txBody>
      </p:sp>
      <p:cxnSp>
        <p:nvCxnSpPr>
          <p:cNvPr id="717" name="Shape 717"/>
          <p:cNvCxnSpPr/>
          <p:nvPr/>
        </p:nvCxnSpPr>
        <p:spPr>
          <a:xfrm flipH="1" rot="10800000">
            <a:off x="3988348" y="1513055"/>
            <a:ext cx="347400" cy="1800000"/>
          </a:xfrm>
          <a:prstGeom prst="straightConnector1">
            <a:avLst/>
          </a:prstGeom>
          <a:noFill/>
          <a:ln cap="flat" cmpd="sng" w="9525">
            <a:solidFill>
              <a:schemeClr val="dk2"/>
            </a:solidFill>
            <a:prstDash val="solid"/>
            <a:round/>
            <a:headEnd len="lg" w="lg" type="none"/>
            <a:tailEnd len="lg" w="lg" type="none"/>
          </a:ln>
        </p:spPr>
      </p:cxnSp>
      <p:cxnSp>
        <p:nvCxnSpPr>
          <p:cNvPr id="718" name="Shape 718"/>
          <p:cNvCxnSpPr/>
          <p:nvPr/>
        </p:nvCxnSpPr>
        <p:spPr>
          <a:xfrm>
            <a:off x="3977828" y="4060441"/>
            <a:ext cx="389400" cy="2189700"/>
          </a:xfrm>
          <a:prstGeom prst="straightConnector1">
            <a:avLst/>
          </a:prstGeom>
          <a:noFill/>
          <a:ln cap="flat" cmpd="sng" w="9525">
            <a:solidFill>
              <a:schemeClr val="dk2"/>
            </a:solidFill>
            <a:prstDash val="solid"/>
            <a:round/>
            <a:headEnd len="lg" w="lg" type="none"/>
            <a:tailEnd len="lg" w="lg" type="none"/>
          </a:ln>
        </p:spPr>
      </p:cxnSp>
      <p:sp>
        <p:nvSpPr>
          <p:cNvPr id="719" name="Shape 719"/>
          <p:cNvSpPr/>
          <p:nvPr/>
        </p:nvSpPr>
        <p:spPr>
          <a:xfrm>
            <a:off x="5672640" y="2434081"/>
            <a:ext cx="2582099" cy="3654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3008976 FADEC [Equip]</a:t>
            </a:r>
          </a:p>
        </p:txBody>
      </p:sp>
      <p:sp>
        <p:nvSpPr>
          <p:cNvPr id="720" name="Shape 720"/>
          <p:cNvSpPr/>
          <p:nvPr/>
        </p:nvSpPr>
        <p:spPr>
          <a:xfrm>
            <a:off x="4993128" y="2863864"/>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 Compressor [FLoc]</a:t>
            </a:r>
          </a:p>
        </p:txBody>
      </p:sp>
      <p:sp>
        <p:nvSpPr>
          <p:cNvPr id="721" name="Shape 721"/>
          <p:cNvSpPr/>
          <p:nvPr/>
        </p:nvSpPr>
        <p:spPr>
          <a:xfrm>
            <a:off x="5425891" y="3265048"/>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A001PE1CD1 Disk 1 [FLoc]</a:t>
            </a:r>
          </a:p>
        </p:txBody>
      </p:sp>
      <p:sp>
        <p:nvSpPr>
          <p:cNvPr id="722" name="Shape 722"/>
          <p:cNvSpPr/>
          <p:nvPr/>
        </p:nvSpPr>
        <p:spPr>
          <a:xfrm>
            <a:off x="5672598" y="3666242"/>
            <a:ext cx="2582100" cy="3654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3007896 Disk, Compressor [Equip]</a:t>
            </a:r>
          </a:p>
        </p:txBody>
      </p:sp>
      <p:sp>
        <p:nvSpPr>
          <p:cNvPr id="723" name="Shape 723"/>
          <p:cNvSpPr/>
          <p:nvPr/>
        </p:nvSpPr>
        <p:spPr>
          <a:xfrm>
            <a:off x="5425891" y="4096025"/>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A001PE1CD2 Disk 2 [FLoc]</a:t>
            </a:r>
          </a:p>
        </p:txBody>
      </p:sp>
      <p:sp>
        <p:nvSpPr>
          <p:cNvPr id="724" name="Shape 724"/>
          <p:cNvSpPr/>
          <p:nvPr/>
        </p:nvSpPr>
        <p:spPr>
          <a:xfrm>
            <a:off x="5672598" y="4497219"/>
            <a:ext cx="2582100" cy="3654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3007897 Disk, Compressor [Equip]</a:t>
            </a:r>
          </a:p>
        </p:txBody>
      </p:sp>
      <p:sp>
        <p:nvSpPr>
          <p:cNvPr id="725" name="Shape 725"/>
          <p:cNvSpPr/>
          <p:nvPr/>
        </p:nvSpPr>
        <p:spPr>
          <a:xfrm>
            <a:off x="5425891" y="4927013"/>
            <a:ext cx="2284200" cy="3369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A001PE1CD3 Disk 3 [FLoc]</a:t>
            </a:r>
          </a:p>
        </p:txBody>
      </p:sp>
      <p:sp>
        <p:nvSpPr>
          <p:cNvPr id="726" name="Shape 726"/>
          <p:cNvSpPr/>
          <p:nvPr/>
        </p:nvSpPr>
        <p:spPr>
          <a:xfrm>
            <a:off x="5672598" y="5328217"/>
            <a:ext cx="2582100" cy="3654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3007898 Disk, Compressor [Equip]</a:t>
            </a:r>
          </a:p>
        </p:txBody>
      </p:sp>
      <p:cxnSp>
        <p:nvCxnSpPr>
          <p:cNvPr id="727" name="Shape 727"/>
          <p:cNvCxnSpPr/>
          <p:nvPr/>
        </p:nvCxnSpPr>
        <p:spPr>
          <a:xfrm>
            <a:off x="6870943" y="5758032"/>
            <a:ext cx="0" cy="642300"/>
          </a:xfrm>
          <a:prstGeom prst="straightConnector1">
            <a:avLst/>
          </a:prstGeom>
          <a:noFill/>
          <a:ln cap="flat" cmpd="sng" w="76200">
            <a:solidFill>
              <a:schemeClr val="dk2"/>
            </a:solidFill>
            <a:prstDash val="dot"/>
            <a:round/>
            <a:headEnd len="lg" w="lg" type="none"/>
            <a:tailEnd len="lg" w="lg" type="none"/>
          </a:ln>
        </p:spPr>
      </p:cxnSp>
      <p:sp>
        <p:nvSpPr>
          <p:cNvPr id="728" name="Shape 728"/>
          <p:cNvSpPr/>
          <p:nvPr/>
        </p:nvSpPr>
        <p:spPr>
          <a:xfrm>
            <a:off x="1147391" y="1161839"/>
            <a:ext cx="2582100" cy="3654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3004369 Aircraft 0001 [MasterEquip]</a:t>
            </a:r>
          </a:p>
        </p:txBody>
      </p:sp>
      <p:cxnSp>
        <p:nvCxnSpPr>
          <p:cNvPr id="729" name="Shape 729"/>
          <p:cNvCxnSpPr/>
          <p:nvPr/>
        </p:nvCxnSpPr>
        <p:spPr>
          <a:xfrm>
            <a:off x="2700398" y="3737233"/>
            <a:ext cx="0" cy="435300"/>
          </a:xfrm>
          <a:prstGeom prst="straightConnector1">
            <a:avLst/>
          </a:prstGeom>
          <a:noFill/>
          <a:ln cap="flat" cmpd="sng" w="76200">
            <a:solidFill>
              <a:schemeClr val="dk2"/>
            </a:solidFill>
            <a:prstDash val="dot"/>
            <a:round/>
            <a:headEnd len="lg" w="lg" type="none"/>
            <a:tailEnd len="lg" w="lg" type="none"/>
          </a:ln>
        </p:spPr>
      </p:cxnSp>
      <p:sp>
        <p:nvSpPr>
          <p:cNvPr id="730" name="Shape 730"/>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An aircraft is a hierarchy of functional locations and equipment</a:t>
            </a:r>
          </a:p>
        </p:txBody>
      </p:sp>
      <p:sp>
        <p:nvSpPr>
          <p:cNvPr id="731" name="Shape 731"/>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ph type="title"/>
          </p:nvPr>
        </p:nvSpPr>
        <p:spPr>
          <a:xfrm>
            <a:off x="311700" y="-60828"/>
            <a:ext cx="8520600" cy="449400"/>
          </a:xfrm>
          <a:prstGeom prst="rect">
            <a:avLst/>
          </a:prstGeom>
        </p:spPr>
        <p:txBody>
          <a:bodyPr anchorCtr="0" anchor="t" bIns="91425" lIns="91425" rIns="91425" tIns="91425">
            <a:noAutofit/>
          </a:bodyPr>
          <a:lstStyle/>
          <a:p>
            <a:pPr lvl="0" rtl="0">
              <a:spcBef>
                <a:spcPts val="0"/>
              </a:spcBef>
              <a:buNone/>
            </a:pPr>
            <a:r>
              <a:rPr lang="en"/>
              <a:t>How does performance-based maintenance work?</a:t>
            </a:r>
          </a:p>
        </p:txBody>
      </p:sp>
      <p:sp>
        <p:nvSpPr>
          <p:cNvPr id="737" name="Shape 737"/>
          <p:cNvSpPr/>
          <p:nvPr/>
        </p:nvSpPr>
        <p:spPr>
          <a:xfrm>
            <a:off x="92125" y="470175"/>
            <a:ext cx="2322000" cy="342300"/>
          </a:xfrm>
          <a:prstGeom prst="snip2DiagRect">
            <a:avLst>
              <a:gd fmla="val 0" name="adj1"/>
              <a:gd fmla="val 16667"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Aircraft 0001 [FLoc]</a:t>
            </a:r>
          </a:p>
        </p:txBody>
      </p:sp>
      <p:sp>
        <p:nvSpPr>
          <p:cNvPr id="738" name="Shape 738"/>
          <p:cNvSpPr/>
          <p:nvPr/>
        </p:nvSpPr>
        <p:spPr>
          <a:xfrm>
            <a:off x="1197851" y="1950400"/>
            <a:ext cx="2940000" cy="3714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3007896 Disk, Compressor [Equip]</a:t>
            </a:r>
          </a:p>
        </p:txBody>
      </p:sp>
      <p:sp>
        <p:nvSpPr>
          <p:cNvPr id="739" name="Shape 739"/>
          <p:cNvSpPr/>
          <p:nvPr/>
        </p:nvSpPr>
        <p:spPr>
          <a:xfrm>
            <a:off x="4348349" y="1950400"/>
            <a:ext cx="3020100" cy="371400"/>
          </a:xfrm>
          <a:prstGeom prst="trapezoid">
            <a:avLst>
              <a:gd fmla="val 51854"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752387 Engine Hours [MeasPt]</a:t>
            </a:r>
          </a:p>
        </p:txBody>
      </p:sp>
      <p:cxnSp>
        <p:nvCxnSpPr>
          <p:cNvPr id="740" name="Shape 740"/>
          <p:cNvCxnSpPr>
            <a:stCxn id="738" idx="3"/>
            <a:endCxn id="739" idx="1"/>
          </p:cNvCxnSpPr>
          <p:nvPr/>
        </p:nvCxnSpPr>
        <p:spPr>
          <a:xfrm>
            <a:off x="4137851" y="2136100"/>
            <a:ext cx="306900" cy="0"/>
          </a:xfrm>
          <a:prstGeom prst="straightConnector1">
            <a:avLst/>
          </a:prstGeom>
          <a:noFill/>
          <a:ln cap="flat" cmpd="sng" w="9525">
            <a:solidFill>
              <a:schemeClr val="dk2"/>
            </a:solidFill>
            <a:prstDash val="solid"/>
            <a:round/>
            <a:headEnd len="lg" w="lg" type="none"/>
            <a:tailEnd len="lg" w="lg" type="none"/>
          </a:ln>
        </p:spPr>
      </p:cxnSp>
      <p:sp>
        <p:nvSpPr>
          <p:cNvPr id="741" name="Shape 741"/>
          <p:cNvSpPr/>
          <p:nvPr/>
        </p:nvSpPr>
        <p:spPr>
          <a:xfrm>
            <a:off x="1197850" y="4856150"/>
            <a:ext cx="2237700" cy="1123500"/>
          </a:xfrm>
          <a:prstGeom prst="snip1Rect">
            <a:avLst>
              <a:gd fmla="val 16667" name="adj"/>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A/1005/05</a:t>
            </a:r>
            <a:br>
              <a:rPr lang="en" sz="1200">
                <a:latin typeface="Varela"/>
                <a:ea typeface="Varela"/>
                <a:cs typeface="Varela"/>
                <a:sym typeface="Varela"/>
              </a:rPr>
            </a:br>
            <a:r>
              <a:rPr lang="en" sz="1200">
                <a:latin typeface="Varela"/>
                <a:ea typeface="Varela"/>
                <a:cs typeface="Varela"/>
                <a:sym typeface="Varela"/>
              </a:rPr>
              <a:t>Remove Compressor Disk for Overhaul</a:t>
            </a:r>
            <a:br>
              <a:rPr lang="en" sz="1200">
                <a:latin typeface="Varela"/>
                <a:ea typeface="Varela"/>
                <a:cs typeface="Varela"/>
                <a:sym typeface="Varela"/>
              </a:rPr>
            </a:br>
            <a:r>
              <a:rPr lang="en" sz="1200">
                <a:latin typeface="Varela"/>
                <a:ea typeface="Varela"/>
                <a:cs typeface="Varela"/>
                <a:sym typeface="Varela"/>
              </a:rPr>
              <a:t>[PM Task List]</a:t>
            </a:r>
          </a:p>
        </p:txBody>
      </p:sp>
      <p:sp>
        <p:nvSpPr>
          <p:cNvPr id="742" name="Shape 742"/>
          <p:cNvSpPr/>
          <p:nvPr/>
        </p:nvSpPr>
        <p:spPr>
          <a:xfrm>
            <a:off x="1197850" y="3027212"/>
            <a:ext cx="2237700" cy="1123500"/>
          </a:xfrm>
          <a:prstGeom prst="snip1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9007456</a:t>
            </a:r>
          </a:p>
          <a:p>
            <a:pPr lvl="0" rtl="0">
              <a:spcBef>
                <a:spcPts val="0"/>
              </a:spcBef>
              <a:buNone/>
            </a:pPr>
            <a:r>
              <a:rPr lang="en" sz="1200">
                <a:latin typeface="Varela"/>
                <a:ea typeface="Varela"/>
                <a:cs typeface="Varela"/>
                <a:sym typeface="Varela"/>
              </a:rPr>
              <a:t>“Remove Compressor Disk ‘7896 for Overhaul”</a:t>
            </a:r>
            <a:br>
              <a:rPr lang="en" sz="1200">
                <a:latin typeface="Varela"/>
                <a:ea typeface="Varela"/>
                <a:cs typeface="Varela"/>
                <a:sym typeface="Varela"/>
              </a:rPr>
            </a:br>
            <a:r>
              <a:rPr lang="en" sz="1200">
                <a:latin typeface="Varela"/>
                <a:ea typeface="Varela"/>
                <a:cs typeface="Varela"/>
                <a:sym typeface="Varela"/>
              </a:rPr>
              <a:t>[Maintenance Item]</a:t>
            </a:r>
          </a:p>
        </p:txBody>
      </p:sp>
      <p:sp>
        <p:nvSpPr>
          <p:cNvPr id="743" name="Shape 743"/>
          <p:cNvSpPr/>
          <p:nvPr/>
        </p:nvSpPr>
        <p:spPr>
          <a:xfrm>
            <a:off x="394900" y="894075"/>
            <a:ext cx="3174600" cy="3714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3004369 Aircraft 0001 [MasterEquip]</a:t>
            </a:r>
          </a:p>
        </p:txBody>
      </p:sp>
      <p:sp>
        <p:nvSpPr>
          <p:cNvPr id="744" name="Shape 744"/>
          <p:cNvSpPr/>
          <p:nvPr/>
        </p:nvSpPr>
        <p:spPr>
          <a:xfrm>
            <a:off x="4348349" y="3546262"/>
            <a:ext cx="2694900" cy="1123500"/>
          </a:xfrm>
          <a:prstGeom prst="snip1Rect">
            <a:avLst>
              <a:gd fmla="val 16667"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5004587</a:t>
            </a:r>
          </a:p>
          <a:p>
            <a:pPr lvl="0" rtl="0">
              <a:spcBef>
                <a:spcPts val="0"/>
              </a:spcBef>
              <a:buNone/>
            </a:pPr>
            <a:r>
              <a:rPr lang="en" sz="1200">
                <a:latin typeface="Varela"/>
                <a:ea typeface="Varela"/>
                <a:cs typeface="Varela"/>
                <a:sym typeface="Varela"/>
              </a:rPr>
              <a:t>“Overhaul Compressor Disk Each 10,000 Operating Hours”</a:t>
            </a:r>
            <a:br>
              <a:rPr lang="en" sz="1200">
                <a:latin typeface="Varela"/>
                <a:ea typeface="Varela"/>
                <a:cs typeface="Varela"/>
                <a:sym typeface="Varela"/>
              </a:rPr>
            </a:br>
            <a:r>
              <a:rPr lang="en" sz="1200">
                <a:latin typeface="Varela"/>
                <a:ea typeface="Varela"/>
                <a:cs typeface="Varela"/>
                <a:sym typeface="Varela"/>
              </a:rPr>
              <a:t>[Maintenance Plan]</a:t>
            </a:r>
          </a:p>
        </p:txBody>
      </p:sp>
      <p:cxnSp>
        <p:nvCxnSpPr>
          <p:cNvPr id="745" name="Shape 745"/>
          <p:cNvCxnSpPr>
            <a:stCxn id="742" idx="1"/>
            <a:endCxn id="741" idx="3"/>
          </p:cNvCxnSpPr>
          <p:nvPr/>
        </p:nvCxnSpPr>
        <p:spPr>
          <a:xfrm>
            <a:off x="2316700" y="4150712"/>
            <a:ext cx="0" cy="705300"/>
          </a:xfrm>
          <a:prstGeom prst="straightConnector1">
            <a:avLst/>
          </a:prstGeom>
          <a:noFill/>
          <a:ln cap="flat" cmpd="sng" w="9525">
            <a:solidFill>
              <a:schemeClr val="dk2"/>
            </a:solidFill>
            <a:prstDash val="solid"/>
            <a:round/>
            <a:headEnd len="lg" w="lg" type="none"/>
            <a:tailEnd len="lg" w="lg" type="none"/>
          </a:ln>
        </p:spPr>
      </p:cxnSp>
      <p:cxnSp>
        <p:nvCxnSpPr>
          <p:cNvPr id="746" name="Shape 746"/>
          <p:cNvCxnSpPr>
            <a:stCxn id="742" idx="0"/>
            <a:endCxn id="744" idx="2"/>
          </p:cNvCxnSpPr>
          <p:nvPr/>
        </p:nvCxnSpPr>
        <p:spPr>
          <a:xfrm>
            <a:off x="3435550" y="3588962"/>
            <a:ext cx="912900" cy="519000"/>
          </a:xfrm>
          <a:prstGeom prst="straightConnector1">
            <a:avLst/>
          </a:prstGeom>
          <a:noFill/>
          <a:ln cap="flat" cmpd="sng" w="9525">
            <a:solidFill>
              <a:schemeClr val="dk2"/>
            </a:solidFill>
            <a:prstDash val="solid"/>
            <a:round/>
            <a:headEnd len="lg" w="lg" type="none"/>
            <a:tailEnd len="lg" w="lg" type="none"/>
          </a:ln>
        </p:spPr>
      </p:cxnSp>
      <p:cxnSp>
        <p:nvCxnSpPr>
          <p:cNvPr id="747" name="Shape 747"/>
          <p:cNvCxnSpPr>
            <a:stCxn id="738" idx="2"/>
            <a:endCxn id="742" idx="3"/>
          </p:cNvCxnSpPr>
          <p:nvPr/>
        </p:nvCxnSpPr>
        <p:spPr>
          <a:xfrm flipH="1">
            <a:off x="2316551" y="2321800"/>
            <a:ext cx="351300" cy="705300"/>
          </a:xfrm>
          <a:prstGeom prst="straightConnector1">
            <a:avLst/>
          </a:prstGeom>
          <a:noFill/>
          <a:ln cap="flat" cmpd="sng" w="9525">
            <a:solidFill>
              <a:schemeClr val="dk2"/>
            </a:solidFill>
            <a:prstDash val="solid"/>
            <a:round/>
            <a:headEnd len="lg" w="lg" type="none"/>
            <a:tailEnd len="lg" w="lg" type="none"/>
          </a:ln>
        </p:spPr>
      </p:cxnSp>
      <p:cxnSp>
        <p:nvCxnSpPr>
          <p:cNvPr id="748" name="Shape 748"/>
          <p:cNvCxnSpPr>
            <a:stCxn id="739" idx="2"/>
            <a:endCxn id="744" idx="3"/>
          </p:cNvCxnSpPr>
          <p:nvPr/>
        </p:nvCxnSpPr>
        <p:spPr>
          <a:xfrm flipH="1">
            <a:off x="5695799" y="2321800"/>
            <a:ext cx="162600" cy="1224600"/>
          </a:xfrm>
          <a:prstGeom prst="straightConnector1">
            <a:avLst/>
          </a:prstGeom>
          <a:noFill/>
          <a:ln cap="flat" cmpd="sng" w="9525">
            <a:solidFill>
              <a:schemeClr val="dk2"/>
            </a:solidFill>
            <a:prstDash val="solid"/>
            <a:round/>
            <a:headEnd len="lg" w="lg" type="none"/>
            <a:tailEnd len="lg" w="lg" type="none"/>
          </a:ln>
        </p:spPr>
      </p:cxnSp>
      <p:sp>
        <p:nvSpPr>
          <p:cNvPr id="749" name="Shape 749"/>
          <p:cNvSpPr/>
          <p:nvPr/>
        </p:nvSpPr>
        <p:spPr>
          <a:xfrm>
            <a:off x="6510299" y="2687950"/>
            <a:ext cx="2322000" cy="663000"/>
          </a:xfrm>
          <a:prstGeom prst="snip1Rect">
            <a:avLst>
              <a:gd fmla="val 16667"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latin typeface="Varela"/>
                <a:ea typeface="Varela"/>
                <a:cs typeface="Varela"/>
                <a:sym typeface="Varela"/>
              </a:rPr>
              <a:t>8700007665</a:t>
            </a:r>
          </a:p>
          <a:p>
            <a:pPr lvl="0" rtl="0">
              <a:spcBef>
                <a:spcPts val="0"/>
              </a:spcBef>
              <a:buNone/>
            </a:pPr>
            <a:r>
              <a:rPr lang="en" sz="1200">
                <a:latin typeface="Varela"/>
                <a:ea typeface="Varela"/>
                <a:cs typeface="Varela"/>
                <a:sym typeface="Varela"/>
              </a:rPr>
              <a:t>5,897 Hours</a:t>
            </a:r>
            <a:br>
              <a:rPr lang="en" sz="1200">
                <a:latin typeface="Varela"/>
                <a:ea typeface="Varela"/>
                <a:cs typeface="Varela"/>
                <a:sym typeface="Varela"/>
              </a:rPr>
            </a:br>
            <a:r>
              <a:rPr lang="en" sz="1200">
                <a:latin typeface="Varela"/>
                <a:ea typeface="Varela"/>
                <a:cs typeface="Varela"/>
                <a:sym typeface="Varela"/>
              </a:rPr>
              <a:t>[Measurement Document]</a:t>
            </a:r>
          </a:p>
        </p:txBody>
      </p:sp>
      <p:cxnSp>
        <p:nvCxnSpPr>
          <p:cNvPr id="750" name="Shape 750"/>
          <p:cNvCxnSpPr>
            <a:stCxn id="739" idx="2"/>
            <a:endCxn id="749" idx="3"/>
          </p:cNvCxnSpPr>
          <p:nvPr/>
        </p:nvCxnSpPr>
        <p:spPr>
          <a:xfrm>
            <a:off x="5858399" y="2321800"/>
            <a:ext cx="1812900" cy="366300"/>
          </a:xfrm>
          <a:prstGeom prst="straightConnector1">
            <a:avLst/>
          </a:prstGeom>
          <a:noFill/>
          <a:ln cap="flat" cmpd="sng" w="9525">
            <a:solidFill>
              <a:schemeClr val="dk2"/>
            </a:solidFill>
            <a:prstDash val="solid"/>
            <a:round/>
            <a:headEnd len="lg" w="lg" type="none"/>
            <a:tailEnd len="lg" w="lg" type="none"/>
          </a:ln>
        </p:spPr>
      </p:cxnSp>
      <p:sp>
        <p:nvSpPr>
          <p:cNvPr id="751" name="Shape 751"/>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52" name="Shape 752"/>
          <p:cNvSpPr txBox="1"/>
          <p:nvPr/>
        </p:nvSpPr>
        <p:spPr>
          <a:xfrm>
            <a:off x="3947150" y="4925525"/>
            <a:ext cx="4891800" cy="1444500"/>
          </a:xfrm>
          <a:prstGeom prst="rect">
            <a:avLst/>
          </a:prstGeom>
          <a:solidFill>
            <a:srgbClr val="000000"/>
          </a:solidFill>
          <a:ln>
            <a:noFill/>
          </a:ln>
        </p:spPr>
        <p:txBody>
          <a:bodyPr anchorCtr="0" anchor="t" bIns="91425" lIns="91425" rIns="91425" tIns="91425">
            <a:noAutofit/>
          </a:bodyPr>
          <a:lstStyle/>
          <a:p>
            <a:pPr lvl="0" rtl="0" algn="l">
              <a:spcBef>
                <a:spcPts val="0"/>
              </a:spcBef>
              <a:buNone/>
            </a:pPr>
            <a:r>
              <a:rPr b="1" lang="en">
                <a:solidFill>
                  <a:srgbClr val="FFFFFF"/>
                </a:solidFill>
                <a:latin typeface="Varela"/>
                <a:ea typeface="Varela"/>
                <a:cs typeface="Varela"/>
                <a:sym typeface="Varela"/>
              </a:rPr>
              <a:t>Aspects to consider:</a:t>
            </a:r>
          </a:p>
          <a:p>
            <a:pPr indent="-228600" lvl="0" marL="457200" rtl="0" algn="l">
              <a:spcBef>
                <a:spcPts val="0"/>
              </a:spcBef>
              <a:buClr>
                <a:srgbClr val="FFFFFF"/>
              </a:buClr>
              <a:buFont typeface="Varela"/>
              <a:buChar char="●"/>
            </a:pPr>
            <a:r>
              <a:rPr lang="en">
                <a:solidFill>
                  <a:srgbClr val="FFFFFF"/>
                </a:solidFill>
                <a:latin typeface="Varela"/>
                <a:ea typeface="Varela"/>
                <a:cs typeface="Varela"/>
                <a:sym typeface="Varela"/>
              </a:rPr>
              <a:t>Annual estimates strongly depend on availability of aircraft demand data (challenge 1)</a:t>
            </a:r>
          </a:p>
          <a:p>
            <a:pPr indent="-228600" lvl="0" marL="457200" rtl="0" algn="l">
              <a:spcBef>
                <a:spcPts val="0"/>
              </a:spcBef>
              <a:buClr>
                <a:srgbClr val="FFFFFF"/>
              </a:buClr>
              <a:buFont typeface="Varela"/>
              <a:buChar char="●"/>
            </a:pPr>
            <a:r>
              <a:rPr lang="en">
                <a:solidFill>
                  <a:srgbClr val="FFFFFF"/>
                </a:solidFill>
                <a:latin typeface="Varela"/>
                <a:ea typeface="Varela"/>
                <a:cs typeface="Varela"/>
                <a:sym typeface="Varela"/>
              </a:rPr>
              <a:t>Accuracy of forecasted dates can be improved focusing attention on a small set of Measuring Points updated in multiple places</a:t>
            </a:r>
          </a:p>
        </p:txBody>
      </p:sp>
      <p:cxnSp>
        <p:nvCxnSpPr>
          <p:cNvPr id="753" name="Shape 753"/>
          <p:cNvCxnSpPr/>
          <p:nvPr/>
        </p:nvCxnSpPr>
        <p:spPr>
          <a:xfrm>
            <a:off x="818588" y="1347075"/>
            <a:ext cx="0" cy="686099"/>
          </a:xfrm>
          <a:prstGeom prst="straightConnector1">
            <a:avLst/>
          </a:prstGeom>
          <a:noFill/>
          <a:ln cap="flat" cmpd="sng" w="76200">
            <a:solidFill>
              <a:schemeClr val="dk2"/>
            </a:solidFill>
            <a:prstDash val="dot"/>
            <a:round/>
            <a:headEnd len="lg" w="lg" type="none"/>
            <a:tailEnd len="lg" w="lg" type="none"/>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Enterprise Architecture Tools</a:t>
            </a:r>
          </a:p>
        </p:txBody>
      </p:sp>
      <p:sp>
        <p:nvSpPr>
          <p:cNvPr id="110" name="Shape 110"/>
          <p:cNvSpPr txBox="1"/>
          <p:nvPr>
            <p:ph idx="1" type="body"/>
          </p:nvPr>
        </p:nvSpPr>
        <p:spPr>
          <a:xfrm>
            <a:off x="311700" y="1003229"/>
            <a:ext cx="8520600" cy="2185800"/>
          </a:xfrm>
          <a:prstGeom prst="rect">
            <a:avLst/>
          </a:prstGeom>
        </p:spPr>
        <p:txBody>
          <a:bodyPr anchorCtr="0" anchor="t" bIns="91425" lIns="91425" rIns="91425" tIns="91425">
            <a:noAutofit/>
          </a:bodyPr>
          <a:lstStyle/>
          <a:p>
            <a:pPr lvl="0">
              <a:spcBef>
                <a:spcPts val="0"/>
              </a:spcBef>
              <a:buNone/>
            </a:pPr>
            <a:r>
              <a:rPr lang="en">
                <a:solidFill>
                  <a:srgbClr val="000000"/>
                </a:solidFill>
              </a:rPr>
              <a:t>Archi (</a:t>
            </a:r>
            <a:r>
              <a:rPr lang="en" u="sng">
                <a:solidFill>
                  <a:schemeClr val="hlink"/>
                </a:solidFill>
                <a:hlinkClick r:id="rId3"/>
              </a:rPr>
              <a:t>http://www.archimatetool.com/</a:t>
            </a:r>
            <a:r>
              <a:rPr lang="en">
                <a:solidFill>
                  <a:srgbClr val="000000"/>
                </a:solidFill>
              </a:rPr>
              <a:t>) was used:</a:t>
            </a:r>
          </a:p>
          <a:p>
            <a:pPr indent="-228600" lvl="0" marL="457200" rtl="0">
              <a:spcBef>
                <a:spcPts val="0"/>
              </a:spcBef>
              <a:buClr>
                <a:srgbClr val="000000"/>
              </a:buClr>
            </a:pPr>
            <a:r>
              <a:rPr lang="en">
                <a:solidFill>
                  <a:srgbClr val="000000"/>
                </a:solidFill>
              </a:rPr>
              <a:t>Free and Open Source architecture modeling tool</a:t>
            </a:r>
          </a:p>
          <a:p>
            <a:pPr indent="-228600" lvl="0" marL="457200" rtl="0">
              <a:spcBef>
                <a:spcPts val="0"/>
              </a:spcBef>
              <a:buClr>
                <a:srgbClr val="000000"/>
              </a:buClr>
            </a:pPr>
            <a:r>
              <a:rPr lang="en">
                <a:solidFill>
                  <a:srgbClr val="000000"/>
                </a:solidFill>
              </a:rPr>
              <a:t>Compliant with ArchiMate 2.1 (from Open Group)</a:t>
            </a:r>
          </a:p>
          <a:p>
            <a:pPr indent="-228600" lvl="0" marL="457200" rtl="0">
              <a:spcBef>
                <a:spcPts val="0"/>
              </a:spcBef>
              <a:buClr>
                <a:srgbClr val="000000"/>
              </a:buClr>
            </a:pPr>
            <a:r>
              <a:rPr lang="en">
                <a:solidFill>
                  <a:srgbClr val="000000"/>
                </a:solidFill>
              </a:rPr>
              <a:t>Runs as a per-client install, but, plugin “Git Friendly Archi File Collection”  exists to export a separate .xml file for each model entity enabling control of architecture with Git/GitHub</a:t>
            </a:r>
          </a:p>
          <a:p>
            <a:pPr indent="-228600" lvl="0" marL="457200" rtl="0">
              <a:spcBef>
                <a:spcPts val="0"/>
              </a:spcBef>
              <a:buClr>
                <a:srgbClr val="000000"/>
              </a:buClr>
            </a:pPr>
            <a:r>
              <a:rPr lang="en">
                <a:solidFill>
                  <a:srgbClr val="000000"/>
                </a:solidFill>
              </a:rPr>
              <a:t>Capable of packaging architecture for export as HTML website</a:t>
            </a:r>
          </a:p>
        </p:txBody>
      </p:sp>
      <p:sp>
        <p:nvSpPr>
          <p:cNvPr id="111" name="Shape 111"/>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12" name="Shape 112"/>
          <p:cNvGrpSpPr/>
          <p:nvPr/>
        </p:nvGrpSpPr>
        <p:grpSpPr>
          <a:xfrm>
            <a:off x="535649" y="3967824"/>
            <a:ext cx="1410422" cy="1910475"/>
            <a:chOff x="459449" y="3967824"/>
            <a:chExt cx="1410422" cy="1910475"/>
          </a:xfrm>
        </p:grpSpPr>
        <p:pic>
          <p:nvPicPr>
            <p:cNvPr id="113" name="Shape 113"/>
            <p:cNvPicPr preferRelativeResize="0"/>
            <p:nvPr/>
          </p:nvPicPr>
          <p:blipFill>
            <a:blip r:embed="rId4">
              <a:alphaModFix/>
            </a:blip>
            <a:stretch>
              <a:fillRect/>
            </a:stretch>
          </p:blipFill>
          <p:spPr>
            <a:xfrm>
              <a:off x="459449" y="3967824"/>
              <a:ext cx="1410422" cy="1410437"/>
            </a:xfrm>
            <a:prstGeom prst="rect">
              <a:avLst/>
            </a:prstGeom>
            <a:noFill/>
            <a:ln>
              <a:noFill/>
            </a:ln>
          </p:spPr>
        </p:pic>
        <p:pic>
          <p:nvPicPr>
            <p:cNvPr id="114" name="Shape 114"/>
            <p:cNvPicPr preferRelativeResize="0"/>
            <p:nvPr/>
          </p:nvPicPr>
          <p:blipFill>
            <a:blip r:embed="rId5">
              <a:alphaModFix/>
            </a:blip>
            <a:stretch>
              <a:fillRect/>
            </a:stretch>
          </p:blipFill>
          <p:spPr>
            <a:xfrm>
              <a:off x="579431" y="5401423"/>
              <a:ext cx="1180401" cy="476876"/>
            </a:xfrm>
            <a:prstGeom prst="rect">
              <a:avLst/>
            </a:prstGeom>
            <a:noFill/>
            <a:ln>
              <a:noFill/>
            </a:ln>
          </p:spPr>
        </p:pic>
      </p:grpSp>
      <p:pic>
        <p:nvPicPr>
          <p:cNvPr id="115" name="Shape 115"/>
          <p:cNvPicPr preferRelativeResize="0"/>
          <p:nvPr/>
        </p:nvPicPr>
        <p:blipFill>
          <a:blip r:embed="rId6">
            <a:alphaModFix/>
          </a:blip>
          <a:stretch>
            <a:fillRect/>
          </a:stretch>
        </p:blipFill>
        <p:spPr>
          <a:xfrm>
            <a:off x="6217421" y="4044036"/>
            <a:ext cx="1841255" cy="768905"/>
          </a:xfrm>
          <a:prstGeom prst="rect">
            <a:avLst/>
          </a:prstGeom>
          <a:noFill/>
          <a:ln>
            <a:noFill/>
          </a:ln>
        </p:spPr>
      </p:pic>
      <p:grpSp>
        <p:nvGrpSpPr>
          <p:cNvPr id="116" name="Shape 116"/>
          <p:cNvGrpSpPr/>
          <p:nvPr/>
        </p:nvGrpSpPr>
        <p:grpSpPr>
          <a:xfrm>
            <a:off x="5670446" y="5129002"/>
            <a:ext cx="2972396" cy="813590"/>
            <a:chOff x="5670446" y="5052802"/>
            <a:chExt cx="2972396" cy="813590"/>
          </a:xfrm>
        </p:grpSpPr>
        <p:pic>
          <p:nvPicPr>
            <p:cNvPr id="117" name="Shape 117"/>
            <p:cNvPicPr preferRelativeResize="0"/>
            <p:nvPr/>
          </p:nvPicPr>
          <p:blipFill rotWithShape="1">
            <a:blip r:embed="rId7">
              <a:alphaModFix/>
            </a:blip>
            <a:srcRect b="7806" l="8244" r="6583" t="9412"/>
            <a:stretch/>
          </p:blipFill>
          <p:spPr>
            <a:xfrm>
              <a:off x="5670446" y="5052802"/>
              <a:ext cx="837085" cy="813590"/>
            </a:xfrm>
            <a:prstGeom prst="rect">
              <a:avLst/>
            </a:prstGeom>
            <a:noFill/>
            <a:ln>
              <a:noFill/>
            </a:ln>
          </p:spPr>
        </p:pic>
        <p:pic>
          <p:nvPicPr>
            <p:cNvPr id="118" name="Shape 118"/>
            <p:cNvPicPr preferRelativeResize="0"/>
            <p:nvPr/>
          </p:nvPicPr>
          <p:blipFill>
            <a:blip r:embed="rId8">
              <a:alphaModFix/>
            </a:blip>
            <a:stretch>
              <a:fillRect/>
            </a:stretch>
          </p:blipFill>
          <p:spPr>
            <a:xfrm>
              <a:off x="6634408" y="5197249"/>
              <a:ext cx="2008433" cy="524700"/>
            </a:xfrm>
            <a:prstGeom prst="rect">
              <a:avLst/>
            </a:prstGeom>
            <a:noFill/>
            <a:ln>
              <a:noFill/>
            </a:ln>
          </p:spPr>
        </p:pic>
      </p:grpSp>
      <p:pic>
        <p:nvPicPr>
          <p:cNvPr id="119" name="Shape 119"/>
          <p:cNvPicPr preferRelativeResize="0"/>
          <p:nvPr/>
        </p:nvPicPr>
        <p:blipFill rotWithShape="1">
          <a:blip r:embed="rId9">
            <a:alphaModFix amt="69000"/>
          </a:blip>
          <a:srcRect b="0" l="13937" r="13619" t="0"/>
          <a:stretch/>
        </p:blipFill>
        <p:spPr>
          <a:xfrm>
            <a:off x="3054624" y="4054375"/>
            <a:ext cx="1147087" cy="1583424"/>
          </a:xfrm>
          <a:prstGeom prst="rect">
            <a:avLst/>
          </a:prstGeom>
          <a:noFill/>
          <a:ln>
            <a:noFill/>
          </a:ln>
        </p:spPr>
      </p:pic>
      <p:sp>
        <p:nvSpPr>
          <p:cNvPr id="120" name="Shape 120"/>
          <p:cNvSpPr/>
          <p:nvPr/>
        </p:nvSpPr>
        <p:spPr>
          <a:xfrm>
            <a:off x="2147254" y="4088804"/>
            <a:ext cx="595785" cy="639715"/>
          </a:xfrm>
          <a:custGeom>
            <a:pathLst>
              <a:path extrusionOk="0" h="7064" w="6578">
                <a:moveTo>
                  <a:pt x="6578" y="3523"/>
                </a:moveTo>
                <a:lnTo>
                  <a:pt x="6568" y="3649"/>
                </a:lnTo>
                <a:lnTo>
                  <a:pt x="6529" y="3755"/>
                </a:lnTo>
                <a:lnTo>
                  <a:pt x="6491" y="3843"/>
                </a:lnTo>
                <a:lnTo>
                  <a:pt x="6413" y="3940"/>
                </a:lnTo>
                <a:lnTo>
                  <a:pt x="3503" y="6889"/>
                </a:lnTo>
                <a:lnTo>
                  <a:pt x="3406" y="6967"/>
                </a:lnTo>
                <a:lnTo>
                  <a:pt x="3318" y="7015"/>
                </a:lnTo>
                <a:lnTo>
                  <a:pt x="3202" y="7054"/>
                </a:lnTo>
                <a:lnTo>
                  <a:pt x="3095" y="7064"/>
                </a:lnTo>
                <a:lnTo>
                  <a:pt x="2988" y="7054"/>
                </a:lnTo>
                <a:lnTo>
                  <a:pt x="2882" y="7015"/>
                </a:lnTo>
                <a:lnTo>
                  <a:pt x="2785" y="6967"/>
                </a:lnTo>
                <a:lnTo>
                  <a:pt x="2688" y="6889"/>
                </a:lnTo>
                <a:lnTo>
                  <a:pt x="2358" y="6549"/>
                </a:lnTo>
                <a:lnTo>
                  <a:pt x="2290" y="6462"/>
                </a:lnTo>
                <a:lnTo>
                  <a:pt x="2232" y="6365"/>
                </a:lnTo>
                <a:lnTo>
                  <a:pt x="2193" y="6258"/>
                </a:lnTo>
                <a:lnTo>
                  <a:pt x="2183" y="6142"/>
                </a:lnTo>
                <a:lnTo>
                  <a:pt x="2193" y="6026"/>
                </a:lnTo>
                <a:lnTo>
                  <a:pt x="2232" y="5919"/>
                </a:lnTo>
                <a:lnTo>
                  <a:pt x="2290" y="5822"/>
                </a:lnTo>
                <a:lnTo>
                  <a:pt x="2358" y="5725"/>
                </a:lnTo>
                <a:lnTo>
                  <a:pt x="3668" y="4396"/>
                </a:lnTo>
                <a:lnTo>
                  <a:pt x="515" y="4396"/>
                </a:lnTo>
                <a:lnTo>
                  <a:pt x="408" y="4386"/>
                </a:lnTo>
                <a:lnTo>
                  <a:pt x="311" y="4357"/>
                </a:lnTo>
                <a:lnTo>
                  <a:pt x="224" y="4308"/>
                </a:lnTo>
                <a:lnTo>
                  <a:pt x="146" y="4231"/>
                </a:lnTo>
                <a:lnTo>
                  <a:pt x="78" y="4143"/>
                </a:lnTo>
                <a:lnTo>
                  <a:pt x="30" y="4037"/>
                </a:lnTo>
                <a:lnTo>
                  <a:pt x="10" y="3930"/>
                </a:lnTo>
                <a:lnTo>
                  <a:pt x="0" y="3823"/>
                </a:lnTo>
                <a:lnTo>
                  <a:pt x="0" y="3232"/>
                </a:lnTo>
                <a:lnTo>
                  <a:pt x="10" y="3125"/>
                </a:lnTo>
                <a:lnTo>
                  <a:pt x="30" y="3018"/>
                </a:lnTo>
                <a:lnTo>
                  <a:pt x="78" y="2921"/>
                </a:lnTo>
                <a:lnTo>
                  <a:pt x="146" y="2834"/>
                </a:lnTo>
                <a:lnTo>
                  <a:pt x="224" y="2756"/>
                </a:lnTo>
                <a:lnTo>
                  <a:pt x="311" y="2698"/>
                </a:lnTo>
                <a:lnTo>
                  <a:pt x="408" y="2669"/>
                </a:lnTo>
                <a:lnTo>
                  <a:pt x="515" y="2659"/>
                </a:lnTo>
                <a:lnTo>
                  <a:pt x="3668" y="2659"/>
                </a:lnTo>
                <a:lnTo>
                  <a:pt x="2358" y="1330"/>
                </a:lnTo>
                <a:lnTo>
                  <a:pt x="2290" y="1233"/>
                </a:lnTo>
                <a:lnTo>
                  <a:pt x="2232" y="1146"/>
                </a:lnTo>
                <a:lnTo>
                  <a:pt x="2193" y="1029"/>
                </a:lnTo>
                <a:lnTo>
                  <a:pt x="2183" y="913"/>
                </a:lnTo>
                <a:lnTo>
                  <a:pt x="2193" y="796"/>
                </a:lnTo>
                <a:lnTo>
                  <a:pt x="2232" y="690"/>
                </a:lnTo>
                <a:lnTo>
                  <a:pt x="2290" y="593"/>
                </a:lnTo>
                <a:lnTo>
                  <a:pt x="2358" y="505"/>
                </a:lnTo>
                <a:lnTo>
                  <a:pt x="2688" y="166"/>
                </a:lnTo>
                <a:lnTo>
                  <a:pt x="2785" y="88"/>
                </a:lnTo>
                <a:lnTo>
                  <a:pt x="2882" y="30"/>
                </a:lnTo>
                <a:lnTo>
                  <a:pt x="2988" y="11"/>
                </a:lnTo>
                <a:lnTo>
                  <a:pt x="3095" y="1"/>
                </a:lnTo>
                <a:lnTo>
                  <a:pt x="3212" y="11"/>
                </a:lnTo>
                <a:lnTo>
                  <a:pt x="3318" y="30"/>
                </a:lnTo>
                <a:lnTo>
                  <a:pt x="3415" y="88"/>
                </a:lnTo>
                <a:lnTo>
                  <a:pt x="3503" y="166"/>
                </a:lnTo>
                <a:lnTo>
                  <a:pt x="6413" y="3125"/>
                </a:lnTo>
                <a:lnTo>
                  <a:pt x="6491" y="3202"/>
                </a:lnTo>
                <a:lnTo>
                  <a:pt x="6529" y="3299"/>
                </a:lnTo>
                <a:lnTo>
                  <a:pt x="6568" y="3406"/>
                </a:lnTo>
                <a:lnTo>
                  <a:pt x="6578" y="3523"/>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800000">
            <a:off x="2147254" y="5192246"/>
            <a:ext cx="595785" cy="639715"/>
          </a:xfrm>
          <a:custGeom>
            <a:pathLst>
              <a:path extrusionOk="0" h="7064" w="6578">
                <a:moveTo>
                  <a:pt x="6578" y="3523"/>
                </a:moveTo>
                <a:lnTo>
                  <a:pt x="6568" y="3649"/>
                </a:lnTo>
                <a:lnTo>
                  <a:pt x="6529" y="3755"/>
                </a:lnTo>
                <a:lnTo>
                  <a:pt x="6491" y="3843"/>
                </a:lnTo>
                <a:lnTo>
                  <a:pt x="6413" y="3940"/>
                </a:lnTo>
                <a:lnTo>
                  <a:pt x="3503" y="6889"/>
                </a:lnTo>
                <a:lnTo>
                  <a:pt x="3406" y="6967"/>
                </a:lnTo>
                <a:lnTo>
                  <a:pt x="3318" y="7015"/>
                </a:lnTo>
                <a:lnTo>
                  <a:pt x="3202" y="7054"/>
                </a:lnTo>
                <a:lnTo>
                  <a:pt x="3095" y="7064"/>
                </a:lnTo>
                <a:lnTo>
                  <a:pt x="2988" y="7054"/>
                </a:lnTo>
                <a:lnTo>
                  <a:pt x="2882" y="7015"/>
                </a:lnTo>
                <a:lnTo>
                  <a:pt x="2785" y="6967"/>
                </a:lnTo>
                <a:lnTo>
                  <a:pt x="2688" y="6889"/>
                </a:lnTo>
                <a:lnTo>
                  <a:pt x="2358" y="6549"/>
                </a:lnTo>
                <a:lnTo>
                  <a:pt x="2290" y="6462"/>
                </a:lnTo>
                <a:lnTo>
                  <a:pt x="2232" y="6365"/>
                </a:lnTo>
                <a:lnTo>
                  <a:pt x="2193" y="6258"/>
                </a:lnTo>
                <a:lnTo>
                  <a:pt x="2183" y="6142"/>
                </a:lnTo>
                <a:lnTo>
                  <a:pt x="2193" y="6026"/>
                </a:lnTo>
                <a:lnTo>
                  <a:pt x="2232" y="5919"/>
                </a:lnTo>
                <a:lnTo>
                  <a:pt x="2290" y="5822"/>
                </a:lnTo>
                <a:lnTo>
                  <a:pt x="2358" y="5725"/>
                </a:lnTo>
                <a:lnTo>
                  <a:pt x="3668" y="4396"/>
                </a:lnTo>
                <a:lnTo>
                  <a:pt x="515" y="4396"/>
                </a:lnTo>
                <a:lnTo>
                  <a:pt x="408" y="4386"/>
                </a:lnTo>
                <a:lnTo>
                  <a:pt x="311" y="4357"/>
                </a:lnTo>
                <a:lnTo>
                  <a:pt x="224" y="4308"/>
                </a:lnTo>
                <a:lnTo>
                  <a:pt x="146" y="4231"/>
                </a:lnTo>
                <a:lnTo>
                  <a:pt x="78" y="4143"/>
                </a:lnTo>
                <a:lnTo>
                  <a:pt x="30" y="4037"/>
                </a:lnTo>
                <a:lnTo>
                  <a:pt x="10" y="3930"/>
                </a:lnTo>
                <a:lnTo>
                  <a:pt x="0" y="3823"/>
                </a:lnTo>
                <a:lnTo>
                  <a:pt x="0" y="3232"/>
                </a:lnTo>
                <a:lnTo>
                  <a:pt x="10" y="3125"/>
                </a:lnTo>
                <a:lnTo>
                  <a:pt x="30" y="3018"/>
                </a:lnTo>
                <a:lnTo>
                  <a:pt x="78" y="2921"/>
                </a:lnTo>
                <a:lnTo>
                  <a:pt x="146" y="2834"/>
                </a:lnTo>
                <a:lnTo>
                  <a:pt x="224" y="2756"/>
                </a:lnTo>
                <a:lnTo>
                  <a:pt x="311" y="2698"/>
                </a:lnTo>
                <a:lnTo>
                  <a:pt x="408" y="2669"/>
                </a:lnTo>
                <a:lnTo>
                  <a:pt x="515" y="2659"/>
                </a:lnTo>
                <a:lnTo>
                  <a:pt x="3668" y="2659"/>
                </a:lnTo>
                <a:lnTo>
                  <a:pt x="2358" y="1330"/>
                </a:lnTo>
                <a:lnTo>
                  <a:pt x="2290" y="1233"/>
                </a:lnTo>
                <a:lnTo>
                  <a:pt x="2232" y="1146"/>
                </a:lnTo>
                <a:lnTo>
                  <a:pt x="2193" y="1029"/>
                </a:lnTo>
                <a:lnTo>
                  <a:pt x="2183" y="913"/>
                </a:lnTo>
                <a:lnTo>
                  <a:pt x="2193" y="796"/>
                </a:lnTo>
                <a:lnTo>
                  <a:pt x="2232" y="690"/>
                </a:lnTo>
                <a:lnTo>
                  <a:pt x="2290" y="593"/>
                </a:lnTo>
                <a:lnTo>
                  <a:pt x="2358" y="505"/>
                </a:lnTo>
                <a:lnTo>
                  <a:pt x="2688" y="166"/>
                </a:lnTo>
                <a:lnTo>
                  <a:pt x="2785" y="88"/>
                </a:lnTo>
                <a:lnTo>
                  <a:pt x="2882" y="30"/>
                </a:lnTo>
                <a:lnTo>
                  <a:pt x="2988" y="11"/>
                </a:lnTo>
                <a:lnTo>
                  <a:pt x="3095" y="1"/>
                </a:lnTo>
                <a:lnTo>
                  <a:pt x="3212" y="11"/>
                </a:lnTo>
                <a:lnTo>
                  <a:pt x="3318" y="30"/>
                </a:lnTo>
                <a:lnTo>
                  <a:pt x="3415" y="88"/>
                </a:lnTo>
                <a:lnTo>
                  <a:pt x="3503" y="166"/>
                </a:lnTo>
                <a:lnTo>
                  <a:pt x="6413" y="3125"/>
                </a:lnTo>
                <a:lnTo>
                  <a:pt x="6491" y="3202"/>
                </a:lnTo>
                <a:lnTo>
                  <a:pt x="6529" y="3299"/>
                </a:lnTo>
                <a:lnTo>
                  <a:pt x="6568" y="3406"/>
                </a:lnTo>
                <a:lnTo>
                  <a:pt x="6578" y="3523"/>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a:off x="4822174" y="4088804"/>
            <a:ext cx="595785" cy="639715"/>
          </a:xfrm>
          <a:custGeom>
            <a:pathLst>
              <a:path extrusionOk="0" h="7064" w="6578">
                <a:moveTo>
                  <a:pt x="6578" y="3523"/>
                </a:moveTo>
                <a:lnTo>
                  <a:pt x="6568" y="3649"/>
                </a:lnTo>
                <a:lnTo>
                  <a:pt x="6529" y="3755"/>
                </a:lnTo>
                <a:lnTo>
                  <a:pt x="6491" y="3843"/>
                </a:lnTo>
                <a:lnTo>
                  <a:pt x="6413" y="3940"/>
                </a:lnTo>
                <a:lnTo>
                  <a:pt x="3503" y="6889"/>
                </a:lnTo>
                <a:lnTo>
                  <a:pt x="3406" y="6967"/>
                </a:lnTo>
                <a:lnTo>
                  <a:pt x="3318" y="7015"/>
                </a:lnTo>
                <a:lnTo>
                  <a:pt x="3202" y="7054"/>
                </a:lnTo>
                <a:lnTo>
                  <a:pt x="3095" y="7064"/>
                </a:lnTo>
                <a:lnTo>
                  <a:pt x="2988" y="7054"/>
                </a:lnTo>
                <a:lnTo>
                  <a:pt x="2882" y="7015"/>
                </a:lnTo>
                <a:lnTo>
                  <a:pt x="2785" y="6967"/>
                </a:lnTo>
                <a:lnTo>
                  <a:pt x="2688" y="6889"/>
                </a:lnTo>
                <a:lnTo>
                  <a:pt x="2358" y="6549"/>
                </a:lnTo>
                <a:lnTo>
                  <a:pt x="2290" y="6462"/>
                </a:lnTo>
                <a:lnTo>
                  <a:pt x="2232" y="6365"/>
                </a:lnTo>
                <a:lnTo>
                  <a:pt x="2193" y="6258"/>
                </a:lnTo>
                <a:lnTo>
                  <a:pt x="2183" y="6142"/>
                </a:lnTo>
                <a:lnTo>
                  <a:pt x="2193" y="6026"/>
                </a:lnTo>
                <a:lnTo>
                  <a:pt x="2232" y="5919"/>
                </a:lnTo>
                <a:lnTo>
                  <a:pt x="2290" y="5822"/>
                </a:lnTo>
                <a:lnTo>
                  <a:pt x="2358" y="5725"/>
                </a:lnTo>
                <a:lnTo>
                  <a:pt x="3668" y="4396"/>
                </a:lnTo>
                <a:lnTo>
                  <a:pt x="515" y="4396"/>
                </a:lnTo>
                <a:lnTo>
                  <a:pt x="408" y="4386"/>
                </a:lnTo>
                <a:lnTo>
                  <a:pt x="311" y="4357"/>
                </a:lnTo>
                <a:lnTo>
                  <a:pt x="224" y="4308"/>
                </a:lnTo>
                <a:lnTo>
                  <a:pt x="146" y="4231"/>
                </a:lnTo>
                <a:lnTo>
                  <a:pt x="78" y="4143"/>
                </a:lnTo>
                <a:lnTo>
                  <a:pt x="30" y="4037"/>
                </a:lnTo>
                <a:lnTo>
                  <a:pt x="10" y="3930"/>
                </a:lnTo>
                <a:lnTo>
                  <a:pt x="0" y="3823"/>
                </a:lnTo>
                <a:lnTo>
                  <a:pt x="0" y="3232"/>
                </a:lnTo>
                <a:lnTo>
                  <a:pt x="10" y="3125"/>
                </a:lnTo>
                <a:lnTo>
                  <a:pt x="30" y="3018"/>
                </a:lnTo>
                <a:lnTo>
                  <a:pt x="78" y="2921"/>
                </a:lnTo>
                <a:lnTo>
                  <a:pt x="146" y="2834"/>
                </a:lnTo>
                <a:lnTo>
                  <a:pt x="224" y="2756"/>
                </a:lnTo>
                <a:lnTo>
                  <a:pt x="311" y="2698"/>
                </a:lnTo>
                <a:lnTo>
                  <a:pt x="408" y="2669"/>
                </a:lnTo>
                <a:lnTo>
                  <a:pt x="515" y="2659"/>
                </a:lnTo>
                <a:lnTo>
                  <a:pt x="3668" y="2659"/>
                </a:lnTo>
                <a:lnTo>
                  <a:pt x="2358" y="1330"/>
                </a:lnTo>
                <a:lnTo>
                  <a:pt x="2290" y="1233"/>
                </a:lnTo>
                <a:lnTo>
                  <a:pt x="2232" y="1146"/>
                </a:lnTo>
                <a:lnTo>
                  <a:pt x="2193" y="1029"/>
                </a:lnTo>
                <a:lnTo>
                  <a:pt x="2183" y="913"/>
                </a:lnTo>
                <a:lnTo>
                  <a:pt x="2193" y="796"/>
                </a:lnTo>
                <a:lnTo>
                  <a:pt x="2232" y="690"/>
                </a:lnTo>
                <a:lnTo>
                  <a:pt x="2290" y="593"/>
                </a:lnTo>
                <a:lnTo>
                  <a:pt x="2358" y="505"/>
                </a:lnTo>
                <a:lnTo>
                  <a:pt x="2688" y="166"/>
                </a:lnTo>
                <a:lnTo>
                  <a:pt x="2785" y="88"/>
                </a:lnTo>
                <a:lnTo>
                  <a:pt x="2882" y="30"/>
                </a:lnTo>
                <a:lnTo>
                  <a:pt x="2988" y="11"/>
                </a:lnTo>
                <a:lnTo>
                  <a:pt x="3095" y="1"/>
                </a:lnTo>
                <a:lnTo>
                  <a:pt x="3212" y="11"/>
                </a:lnTo>
                <a:lnTo>
                  <a:pt x="3318" y="30"/>
                </a:lnTo>
                <a:lnTo>
                  <a:pt x="3415" y="88"/>
                </a:lnTo>
                <a:lnTo>
                  <a:pt x="3503" y="166"/>
                </a:lnTo>
                <a:lnTo>
                  <a:pt x="6413" y="3125"/>
                </a:lnTo>
                <a:lnTo>
                  <a:pt x="6491" y="3202"/>
                </a:lnTo>
                <a:lnTo>
                  <a:pt x="6529" y="3299"/>
                </a:lnTo>
                <a:lnTo>
                  <a:pt x="6568" y="3406"/>
                </a:lnTo>
                <a:lnTo>
                  <a:pt x="6578" y="3523"/>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rot="10800000">
            <a:off x="4822174" y="5192246"/>
            <a:ext cx="595785" cy="639715"/>
          </a:xfrm>
          <a:custGeom>
            <a:pathLst>
              <a:path extrusionOk="0" h="7064" w="6578">
                <a:moveTo>
                  <a:pt x="6578" y="3523"/>
                </a:moveTo>
                <a:lnTo>
                  <a:pt x="6568" y="3649"/>
                </a:lnTo>
                <a:lnTo>
                  <a:pt x="6529" y="3755"/>
                </a:lnTo>
                <a:lnTo>
                  <a:pt x="6491" y="3843"/>
                </a:lnTo>
                <a:lnTo>
                  <a:pt x="6413" y="3940"/>
                </a:lnTo>
                <a:lnTo>
                  <a:pt x="3503" y="6889"/>
                </a:lnTo>
                <a:lnTo>
                  <a:pt x="3406" y="6967"/>
                </a:lnTo>
                <a:lnTo>
                  <a:pt x="3318" y="7015"/>
                </a:lnTo>
                <a:lnTo>
                  <a:pt x="3202" y="7054"/>
                </a:lnTo>
                <a:lnTo>
                  <a:pt x="3095" y="7064"/>
                </a:lnTo>
                <a:lnTo>
                  <a:pt x="2988" y="7054"/>
                </a:lnTo>
                <a:lnTo>
                  <a:pt x="2882" y="7015"/>
                </a:lnTo>
                <a:lnTo>
                  <a:pt x="2785" y="6967"/>
                </a:lnTo>
                <a:lnTo>
                  <a:pt x="2688" y="6889"/>
                </a:lnTo>
                <a:lnTo>
                  <a:pt x="2358" y="6549"/>
                </a:lnTo>
                <a:lnTo>
                  <a:pt x="2290" y="6462"/>
                </a:lnTo>
                <a:lnTo>
                  <a:pt x="2232" y="6365"/>
                </a:lnTo>
                <a:lnTo>
                  <a:pt x="2193" y="6258"/>
                </a:lnTo>
                <a:lnTo>
                  <a:pt x="2183" y="6142"/>
                </a:lnTo>
                <a:lnTo>
                  <a:pt x="2193" y="6026"/>
                </a:lnTo>
                <a:lnTo>
                  <a:pt x="2232" y="5919"/>
                </a:lnTo>
                <a:lnTo>
                  <a:pt x="2290" y="5822"/>
                </a:lnTo>
                <a:lnTo>
                  <a:pt x="2358" y="5725"/>
                </a:lnTo>
                <a:lnTo>
                  <a:pt x="3668" y="4396"/>
                </a:lnTo>
                <a:lnTo>
                  <a:pt x="515" y="4396"/>
                </a:lnTo>
                <a:lnTo>
                  <a:pt x="408" y="4386"/>
                </a:lnTo>
                <a:lnTo>
                  <a:pt x="311" y="4357"/>
                </a:lnTo>
                <a:lnTo>
                  <a:pt x="224" y="4308"/>
                </a:lnTo>
                <a:lnTo>
                  <a:pt x="146" y="4231"/>
                </a:lnTo>
                <a:lnTo>
                  <a:pt x="78" y="4143"/>
                </a:lnTo>
                <a:lnTo>
                  <a:pt x="30" y="4037"/>
                </a:lnTo>
                <a:lnTo>
                  <a:pt x="10" y="3930"/>
                </a:lnTo>
                <a:lnTo>
                  <a:pt x="0" y="3823"/>
                </a:lnTo>
                <a:lnTo>
                  <a:pt x="0" y="3232"/>
                </a:lnTo>
                <a:lnTo>
                  <a:pt x="10" y="3125"/>
                </a:lnTo>
                <a:lnTo>
                  <a:pt x="30" y="3018"/>
                </a:lnTo>
                <a:lnTo>
                  <a:pt x="78" y="2921"/>
                </a:lnTo>
                <a:lnTo>
                  <a:pt x="146" y="2834"/>
                </a:lnTo>
                <a:lnTo>
                  <a:pt x="224" y="2756"/>
                </a:lnTo>
                <a:lnTo>
                  <a:pt x="311" y="2698"/>
                </a:lnTo>
                <a:lnTo>
                  <a:pt x="408" y="2669"/>
                </a:lnTo>
                <a:lnTo>
                  <a:pt x="515" y="2659"/>
                </a:lnTo>
                <a:lnTo>
                  <a:pt x="3668" y="2659"/>
                </a:lnTo>
                <a:lnTo>
                  <a:pt x="2358" y="1330"/>
                </a:lnTo>
                <a:lnTo>
                  <a:pt x="2290" y="1233"/>
                </a:lnTo>
                <a:lnTo>
                  <a:pt x="2232" y="1146"/>
                </a:lnTo>
                <a:lnTo>
                  <a:pt x="2193" y="1029"/>
                </a:lnTo>
                <a:lnTo>
                  <a:pt x="2183" y="913"/>
                </a:lnTo>
                <a:lnTo>
                  <a:pt x="2193" y="796"/>
                </a:lnTo>
                <a:lnTo>
                  <a:pt x="2232" y="690"/>
                </a:lnTo>
                <a:lnTo>
                  <a:pt x="2290" y="593"/>
                </a:lnTo>
                <a:lnTo>
                  <a:pt x="2358" y="505"/>
                </a:lnTo>
                <a:lnTo>
                  <a:pt x="2688" y="166"/>
                </a:lnTo>
                <a:lnTo>
                  <a:pt x="2785" y="88"/>
                </a:lnTo>
                <a:lnTo>
                  <a:pt x="2882" y="30"/>
                </a:lnTo>
                <a:lnTo>
                  <a:pt x="2988" y="11"/>
                </a:lnTo>
                <a:lnTo>
                  <a:pt x="3095" y="1"/>
                </a:lnTo>
                <a:lnTo>
                  <a:pt x="3212" y="11"/>
                </a:lnTo>
                <a:lnTo>
                  <a:pt x="3318" y="30"/>
                </a:lnTo>
                <a:lnTo>
                  <a:pt x="3415" y="88"/>
                </a:lnTo>
                <a:lnTo>
                  <a:pt x="3503" y="166"/>
                </a:lnTo>
                <a:lnTo>
                  <a:pt x="6413" y="3125"/>
                </a:lnTo>
                <a:lnTo>
                  <a:pt x="6491" y="3202"/>
                </a:lnTo>
                <a:lnTo>
                  <a:pt x="6529" y="3299"/>
                </a:lnTo>
                <a:lnTo>
                  <a:pt x="6568" y="3406"/>
                </a:lnTo>
                <a:lnTo>
                  <a:pt x="6578" y="3523"/>
                </a:lnTo>
                <a:close/>
              </a:path>
            </a:pathLst>
          </a:custGeom>
          <a:solidFill>
            <a:srgbClr val="666666"/>
          </a:solidFill>
          <a:ln>
            <a:noFill/>
          </a:ln>
        </p:spPr>
        <p:txBody>
          <a:bodyPr anchorCtr="0" anchor="ctr" bIns="91425" lIns="91425" rIns="91425" tIns="91425">
            <a:noAutofit/>
          </a:bodyPr>
          <a:lstStyle/>
          <a:p>
            <a:pPr lvl="0">
              <a:spcBef>
                <a:spcPts val="0"/>
              </a:spcBef>
              <a:buNone/>
            </a:pPr>
            <a:r>
              <a:t/>
            </a:r>
            <a:endParaRPr/>
          </a:p>
        </p:txBody>
      </p:sp>
      <p:pic>
        <p:nvPicPr>
          <p:cNvPr id="124" name="Shape 124"/>
          <p:cNvPicPr preferRelativeResize="0"/>
          <p:nvPr/>
        </p:nvPicPr>
        <p:blipFill rotWithShape="1">
          <a:blip r:embed="rId9">
            <a:alphaModFix amt="69000"/>
          </a:blip>
          <a:srcRect b="0" l="13937" r="13619" t="0"/>
          <a:stretch/>
        </p:blipFill>
        <p:spPr>
          <a:xfrm>
            <a:off x="3207024" y="4206775"/>
            <a:ext cx="1147087" cy="1583424"/>
          </a:xfrm>
          <a:prstGeom prst="rect">
            <a:avLst/>
          </a:prstGeom>
          <a:noFill/>
          <a:ln>
            <a:noFill/>
          </a:ln>
        </p:spPr>
      </p:pic>
      <p:pic>
        <p:nvPicPr>
          <p:cNvPr id="125" name="Shape 125"/>
          <p:cNvPicPr preferRelativeResize="0"/>
          <p:nvPr/>
        </p:nvPicPr>
        <p:blipFill rotWithShape="1">
          <a:blip r:embed="rId9">
            <a:alphaModFix amt="69000"/>
          </a:blip>
          <a:srcRect b="0" l="13937" r="13619" t="0"/>
          <a:stretch/>
        </p:blipFill>
        <p:spPr>
          <a:xfrm>
            <a:off x="3359424" y="4359175"/>
            <a:ext cx="1147087" cy="158342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A Crash Course on ArchiMate</a:t>
            </a:r>
          </a:p>
        </p:txBody>
      </p:sp>
      <p:sp>
        <p:nvSpPr>
          <p:cNvPr id="131" name="Shape 131"/>
          <p:cNvSpPr txBox="1"/>
          <p:nvPr>
            <p:ph idx="1" type="body"/>
          </p:nvPr>
        </p:nvSpPr>
        <p:spPr>
          <a:xfrm>
            <a:off x="311700" y="1003233"/>
            <a:ext cx="8520600" cy="4555200"/>
          </a:xfrm>
          <a:prstGeom prst="rect">
            <a:avLst/>
          </a:prstGeom>
        </p:spPr>
        <p:txBody>
          <a:bodyPr anchorCtr="0" anchor="t" bIns="91425" lIns="91425" rIns="91425" tIns="91425">
            <a:noAutofit/>
          </a:bodyPr>
          <a:lstStyle/>
          <a:p>
            <a:pPr lvl="0" rtl="0">
              <a:spcBef>
                <a:spcPts val="400"/>
              </a:spcBef>
              <a:spcAft>
                <a:spcPts val="0"/>
              </a:spcAft>
              <a:buNone/>
            </a:pPr>
            <a:r>
              <a:rPr i="1" lang="en">
                <a:solidFill>
                  <a:srgbClr val="2E2E2E"/>
                </a:solidFill>
              </a:rPr>
              <a:t>What is it? </a:t>
            </a:r>
            <a:br>
              <a:rPr i="1" lang="en">
                <a:solidFill>
                  <a:srgbClr val="2E2E2E"/>
                </a:solidFill>
              </a:rPr>
            </a:br>
            <a:r>
              <a:rPr lang="en">
                <a:solidFill>
                  <a:srgbClr val="2E2E2E"/>
                </a:solidFill>
              </a:rPr>
              <a:t>A framework for describing, analyzing and visualizing relationships amongst business domains</a:t>
            </a:r>
          </a:p>
          <a:p>
            <a:pPr lvl="0" rtl="0">
              <a:spcBef>
                <a:spcPts val="400"/>
              </a:spcBef>
              <a:spcAft>
                <a:spcPts val="0"/>
              </a:spcAft>
              <a:buNone/>
            </a:pPr>
            <a:r>
              <a:t/>
            </a:r>
            <a:endParaRPr>
              <a:solidFill>
                <a:srgbClr val="2E2E2E"/>
              </a:solidFill>
            </a:endParaRPr>
          </a:p>
          <a:p>
            <a:pPr lvl="0" rtl="0">
              <a:spcBef>
                <a:spcPts val="400"/>
              </a:spcBef>
              <a:spcAft>
                <a:spcPts val="0"/>
              </a:spcAft>
              <a:buNone/>
            </a:pPr>
            <a:r>
              <a:rPr lang="en">
                <a:solidFill>
                  <a:srgbClr val="2E2E2E"/>
                </a:solidFill>
              </a:rPr>
              <a:t>Within one framework, you can describe:</a:t>
            </a:r>
          </a:p>
          <a:p>
            <a:pPr indent="-228600" lvl="0" marL="457200" rtl="0">
              <a:spcBef>
                <a:spcPts val="400"/>
              </a:spcBef>
              <a:spcAft>
                <a:spcPts val="0"/>
              </a:spcAft>
              <a:buClr>
                <a:srgbClr val="2E2E2E"/>
              </a:buClr>
            </a:pPr>
            <a:r>
              <a:rPr lang="en">
                <a:solidFill>
                  <a:srgbClr val="2E2E2E"/>
                </a:solidFill>
              </a:rPr>
              <a:t>Why the business has needs/wants</a:t>
            </a:r>
          </a:p>
          <a:p>
            <a:pPr indent="-228600" lvl="0" marL="457200" rtl="0">
              <a:spcBef>
                <a:spcPts val="400"/>
              </a:spcBef>
              <a:spcAft>
                <a:spcPts val="0"/>
              </a:spcAft>
              <a:buClr>
                <a:srgbClr val="2E2E2E"/>
              </a:buClr>
            </a:pPr>
            <a:r>
              <a:rPr lang="en">
                <a:solidFill>
                  <a:srgbClr val="2E2E2E"/>
                </a:solidFill>
              </a:rPr>
              <a:t>How the business runs</a:t>
            </a:r>
          </a:p>
          <a:p>
            <a:pPr indent="-228600" lvl="0" marL="457200" rtl="0">
              <a:spcBef>
                <a:spcPts val="400"/>
              </a:spcBef>
              <a:spcAft>
                <a:spcPts val="0"/>
              </a:spcAft>
              <a:buClr>
                <a:srgbClr val="2E2E2E"/>
              </a:buClr>
            </a:pPr>
            <a:r>
              <a:rPr lang="en">
                <a:solidFill>
                  <a:srgbClr val="2E2E2E"/>
                </a:solidFill>
              </a:rPr>
              <a:t>Which technologies support</a:t>
            </a:r>
            <a:br>
              <a:rPr lang="en">
                <a:solidFill>
                  <a:srgbClr val="2E2E2E"/>
                </a:solidFill>
              </a:rPr>
            </a:br>
            <a:r>
              <a:rPr lang="en">
                <a:solidFill>
                  <a:srgbClr val="2E2E2E"/>
                </a:solidFill>
              </a:rPr>
              <a:t>the business, and how</a:t>
            </a:r>
          </a:p>
          <a:p>
            <a:pPr lvl="0" rtl="0">
              <a:spcBef>
                <a:spcPts val="400"/>
              </a:spcBef>
              <a:spcAft>
                <a:spcPts val="0"/>
              </a:spcAft>
              <a:buNone/>
            </a:pPr>
            <a:r>
              <a:t/>
            </a:r>
            <a:endParaRPr>
              <a:solidFill>
                <a:srgbClr val="2E2E2E"/>
              </a:solidFill>
            </a:endParaRPr>
          </a:p>
          <a:p>
            <a:pPr lvl="0" rtl="0">
              <a:spcBef>
                <a:spcPts val="400"/>
              </a:spcBef>
              <a:spcAft>
                <a:spcPts val="0"/>
              </a:spcAft>
              <a:buNone/>
            </a:pPr>
            <a:r>
              <a:rPr lang="en">
                <a:solidFill>
                  <a:srgbClr val="2E2E2E"/>
                </a:solidFill>
              </a:rPr>
              <a:t>And using Archi, you can eliminate the</a:t>
            </a:r>
            <a:br>
              <a:rPr lang="en">
                <a:solidFill>
                  <a:srgbClr val="2E2E2E"/>
                </a:solidFill>
              </a:rPr>
            </a:br>
            <a:r>
              <a:rPr lang="en">
                <a:solidFill>
                  <a:srgbClr val="2E2E2E"/>
                </a:solidFill>
              </a:rPr>
              <a:t>need for many, many MS Visio files.</a:t>
            </a:r>
          </a:p>
          <a:p>
            <a:pPr lvl="0" rtl="0">
              <a:spcBef>
                <a:spcPts val="400"/>
              </a:spcBef>
              <a:spcAft>
                <a:spcPts val="0"/>
              </a:spcAft>
              <a:buNone/>
            </a:pPr>
            <a:r>
              <a:t/>
            </a:r>
            <a:endParaRPr>
              <a:solidFill>
                <a:srgbClr val="2E2E2E"/>
              </a:solidFill>
            </a:endParaRPr>
          </a:p>
          <a:p>
            <a:pPr lvl="0" rtl="0">
              <a:spcBef>
                <a:spcPts val="400"/>
              </a:spcBef>
              <a:spcAft>
                <a:spcPts val="0"/>
              </a:spcAft>
              <a:buNone/>
            </a:pPr>
            <a:br>
              <a:rPr lang="en">
                <a:solidFill>
                  <a:srgbClr val="2E2E2E"/>
                </a:solidFill>
              </a:rPr>
            </a:br>
          </a:p>
          <a:p>
            <a:pPr lvl="0" rtl="0">
              <a:spcBef>
                <a:spcPts val="400"/>
              </a:spcBef>
              <a:spcAft>
                <a:spcPts val="0"/>
              </a:spcAft>
              <a:buNone/>
            </a:pPr>
            <a:r>
              <a:t/>
            </a:r>
            <a:endParaRPr>
              <a:solidFill>
                <a:srgbClr val="2E2E2E"/>
              </a:solidFill>
            </a:endParaRPr>
          </a:p>
          <a:p>
            <a:pPr lvl="0" rtl="0">
              <a:spcBef>
                <a:spcPts val="400"/>
              </a:spcBef>
              <a:spcAft>
                <a:spcPts val="0"/>
              </a:spcAft>
              <a:buNone/>
            </a:pPr>
            <a:r>
              <a:t/>
            </a:r>
            <a:endParaRPr>
              <a:solidFill>
                <a:srgbClr val="2E2E2E"/>
              </a:solidFill>
            </a:endParaRPr>
          </a:p>
        </p:txBody>
      </p:sp>
      <p:sp>
        <p:nvSpPr>
          <p:cNvPr id="132" name="Shape 132"/>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33" name="Shape 133"/>
          <p:cNvPicPr preferRelativeResize="0"/>
          <p:nvPr/>
        </p:nvPicPr>
        <p:blipFill>
          <a:blip r:embed="rId3">
            <a:alphaModFix/>
          </a:blip>
          <a:stretch>
            <a:fillRect/>
          </a:stretch>
        </p:blipFill>
        <p:spPr>
          <a:xfrm>
            <a:off x="4897765" y="1915449"/>
            <a:ext cx="4246234" cy="4555197"/>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Archimate: Motivation Example </a:t>
            </a:r>
            <a:r>
              <a:rPr i="1" lang="en"/>
              <a:t>‘The Grumpy CFO’</a:t>
            </a:r>
          </a:p>
        </p:txBody>
      </p:sp>
      <p:sp>
        <p:nvSpPr>
          <p:cNvPr id="139" name="Shape 139"/>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40" name="Shape 140"/>
          <p:cNvSpPr/>
          <p:nvPr/>
        </p:nvSpPr>
        <p:spPr>
          <a:xfrm>
            <a:off x="437575" y="1113175"/>
            <a:ext cx="34851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a:spcBef>
                <a:spcPts val="0"/>
              </a:spcBef>
              <a:buNone/>
            </a:pPr>
            <a:r>
              <a:rPr b="1" lang="en">
                <a:latin typeface="Varela"/>
                <a:ea typeface="Varela"/>
                <a:cs typeface="Varela"/>
                <a:sym typeface="Varela"/>
              </a:rPr>
              <a:t>Stakeholder</a:t>
            </a:r>
          </a:p>
        </p:txBody>
      </p:sp>
      <p:pic>
        <p:nvPicPr>
          <p:cNvPr id="141" name="Shape 141"/>
          <p:cNvPicPr preferRelativeResize="0"/>
          <p:nvPr/>
        </p:nvPicPr>
        <p:blipFill rotWithShape="1">
          <a:blip r:embed="rId3">
            <a:alphaModFix/>
          </a:blip>
          <a:srcRect b="0" l="0" r="43042" t="0"/>
          <a:stretch/>
        </p:blipFill>
        <p:spPr>
          <a:xfrm>
            <a:off x="2658949" y="5550175"/>
            <a:ext cx="1875336" cy="763500"/>
          </a:xfrm>
          <a:prstGeom prst="rect">
            <a:avLst/>
          </a:prstGeom>
          <a:noFill/>
          <a:ln>
            <a:noFill/>
          </a:ln>
        </p:spPr>
      </p:pic>
      <p:cxnSp>
        <p:nvCxnSpPr>
          <p:cNvPr id="142" name="Shape 142"/>
          <p:cNvCxnSpPr/>
          <p:nvPr/>
        </p:nvCxnSpPr>
        <p:spPr>
          <a:xfrm rot="10800000">
            <a:off x="3520418" y="4452775"/>
            <a:ext cx="0" cy="1097400"/>
          </a:xfrm>
          <a:prstGeom prst="straightConnector1">
            <a:avLst/>
          </a:prstGeom>
          <a:noFill/>
          <a:ln cap="flat" cmpd="sng" w="28575">
            <a:solidFill>
              <a:srgbClr val="000000"/>
            </a:solidFill>
            <a:prstDash val="dot"/>
            <a:round/>
            <a:headEnd len="lg" w="lg" type="none"/>
            <a:tailEnd len="lg" w="lg" type="triangle"/>
          </a:ln>
        </p:spPr>
      </p:cxnSp>
      <p:pic>
        <p:nvPicPr>
          <p:cNvPr id="143" name="Shape 143"/>
          <p:cNvPicPr preferRelativeResize="0"/>
          <p:nvPr/>
        </p:nvPicPr>
        <p:blipFill>
          <a:blip r:embed="rId4">
            <a:alphaModFix/>
          </a:blip>
          <a:stretch>
            <a:fillRect/>
          </a:stretch>
        </p:blipFill>
        <p:spPr>
          <a:xfrm>
            <a:off x="2658937" y="1052512"/>
            <a:ext cx="5191125" cy="3381375"/>
          </a:xfrm>
          <a:prstGeom prst="rect">
            <a:avLst/>
          </a:prstGeom>
          <a:noFill/>
          <a:ln>
            <a:noFill/>
          </a:ln>
        </p:spPr>
      </p:pic>
      <p:sp>
        <p:nvSpPr>
          <p:cNvPr id="144" name="Shape 144"/>
          <p:cNvSpPr/>
          <p:nvPr/>
        </p:nvSpPr>
        <p:spPr>
          <a:xfrm>
            <a:off x="437575" y="1971250"/>
            <a:ext cx="34851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Driver</a:t>
            </a:r>
          </a:p>
        </p:txBody>
      </p:sp>
      <p:sp>
        <p:nvSpPr>
          <p:cNvPr id="145" name="Shape 145"/>
          <p:cNvSpPr/>
          <p:nvPr/>
        </p:nvSpPr>
        <p:spPr>
          <a:xfrm>
            <a:off x="437575" y="2829325"/>
            <a:ext cx="34851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Assessment</a:t>
            </a:r>
          </a:p>
        </p:txBody>
      </p:sp>
      <p:sp>
        <p:nvSpPr>
          <p:cNvPr id="146" name="Shape 146"/>
          <p:cNvSpPr/>
          <p:nvPr/>
        </p:nvSpPr>
        <p:spPr>
          <a:xfrm>
            <a:off x="437575" y="3861850"/>
            <a:ext cx="19818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Goal</a:t>
            </a:r>
          </a:p>
        </p:txBody>
      </p:sp>
      <p:sp>
        <p:nvSpPr>
          <p:cNvPr id="147" name="Shape 147"/>
          <p:cNvSpPr/>
          <p:nvPr/>
        </p:nvSpPr>
        <p:spPr>
          <a:xfrm>
            <a:off x="437575" y="4757887"/>
            <a:ext cx="29190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a:spcBef>
                <a:spcPts val="0"/>
              </a:spcBef>
              <a:buNone/>
            </a:pPr>
            <a:r>
              <a:rPr b="1" lang="en">
                <a:latin typeface="Varela"/>
                <a:ea typeface="Varela"/>
                <a:cs typeface="Varela"/>
                <a:sym typeface="Varela"/>
              </a:rPr>
              <a:t>Realization</a:t>
            </a:r>
          </a:p>
          <a:p>
            <a:pPr lvl="0" rtl="0">
              <a:spcBef>
                <a:spcPts val="0"/>
              </a:spcBef>
              <a:buNone/>
            </a:pPr>
            <a:r>
              <a:rPr b="1" lang="en">
                <a:latin typeface="Varela"/>
                <a:ea typeface="Varela"/>
                <a:cs typeface="Varela"/>
                <a:sym typeface="Varela"/>
              </a:rPr>
              <a:t>Relationship</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300"/>
                                        <p:tgtEl>
                                          <p:spTgt spid="140"/>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300"/>
                                        <p:tgtEl>
                                          <p:spTgt spid="144"/>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300"/>
                                        <p:tgtEl>
                                          <p:spTgt spid="14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300"/>
                                        <p:tgtEl>
                                          <p:spTgt spid="146"/>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3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Archimate: Business Example </a:t>
            </a:r>
            <a:r>
              <a:rPr i="1" lang="en"/>
              <a:t>‘Crashed Car’</a:t>
            </a:r>
          </a:p>
        </p:txBody>
      </p:sp>
      <p:sp>
        <p:nvSpPr>
          <p:cNvPr id="153" name="Shape 153"/>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54" name="Shape 154"/>
          <p:cNvPicPr preferRelativeResize="0"/>
          <p:nvPr/>
        </p:nvPicPr>
        <p:blipFill>
          <a:blip r:embed="rId3">
            <a:alphaModFix/>
          </a:blip>
          <a:stretch>
            <a:fillRect/>
          </a:stretch>
        </p:blipFill>
        <p:spPr>
          <a:xfrm>
            <a:off x="2248938" y="1111399"/>
            <a:ext cx="6765436" cy="5093600"/>
          </a:xfrm>
          <a:prstGeom prst="rect">
            <a:avLst/>
          </a:prstGeom>
          <a:noFill/>
          <a:ln>
            <a:noFill/>
          </a:ln>
        </p:spPr>
      </p:pic>
      <p:sp>
        <p:nvSpPr>
          <p:cNvPr id="155" name="Shape 155"/>
          <p:cNvSpPr/>
          <p:nvPr/>
        </p:nvSpPr>
        <p:spPr>
          <a:xfrm>
            <a:off x="135850" y="1111400"/>
            <a:ext cx="34851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Business Role</a:t>
            </a:r>
          </a:p>
        </p:txBody>
      </p:sp>
      <p:sp>
        <p:nvSpPr>
          <p:cNvPr id="156" name="Shape 156"/>
          <p:cNvSpPr/>
          <p:nvPr/>
        </p:nvSpPr>
        <p:spPr>
          <a:xfrm>
            <a:off x="135850" y="2102000"/>
            <a:ext cx="3258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Business Service</a:t>
            </a:r>
          </a:p>
        </p:txBody>
      </p:sp>
      <p:sp>
        <p:nvSpPr>
          <p:cNvPr id="157" name="Shape 157"/>
          <p:cNvSpPr/>
          <p:nvPr/>
        </p:nvSpPr>
        <p:spPr>
          <a:xfrm>
            <a:off x="135850" y="2787800"/>
            <a:ext cx="3258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Business Process</a:t>
            </a:r>
          </a:p>
        </p:txBody>
      </p:sp>
      <p:sp>
        <p:nvSpPr>
          <p:cNvPr id="158" name="Shape 158"/>
          <p:cNvSpPr/>
          <p:nvPr/>
        </p:nvSpPr>
        <p:spPr>
          <a:xfrm>
            <a:off x="135850" y="3854600"/>
            <a:ext cx="2595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a:spcBef>
                <a:spcPts val="0"/>
              </a:spcBef>
              <a:buNone/>
            </a:pPr>
            <a:r>
              <a:rPr b="1" lang="en">
                <a:latin typeface="Varela"/>
                <a:ea typeface="Varela"/>
                <a:cs typeface="Varela"/>
                <a:sym typeface="Varela"/>
              </a:rPr>
              <a:t>Realization</a:t>
            </a:r>
          </a:p>
          <a:p>
            <a:pPr lvl="0" rtl="0">
              <a:spcBef>
                <a:spcPts val="0"/>
              </a:spcBef>
              <a:buNone/>
            </a:pPr>
            <a:r>
              <a:rPr b="1" lang="en">
                <a:latin typeface="Varela"/>
                <a:ea typeface="Varela"/>
                <a:cs typeface="Varela"/>
                <a:sym typeface="Varela"/>
              </a:rPr>
              <a:t>Relationship</a:t>
            </a:r>
          </a:p>
        </p:txBody>
      </p:sp>
      <p:sp>
        <p:nvSpPr>
          <p:cNvPr id="159" name="Shape 159"/>
          <p:cNvSpPr/>
          <p:nvPr/>
        </p:nvSpPr>
        <p:spPr>
          <a:xfrm>
            <a:off x="135850" y="4616600"/>
            <a:ext cx="3258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Business Interaction</a:t>
            </a:r>
          </a:p>
        </p:txBody>
      </p:sp>
      <p:sp>
        <p:nvSpPr>
          <p:cNvPr id="160" name="Shape 160"/>
          <p:cNvSpPr/>
          <p:nvPr/>
        </p:nvSpPr>
        <p:spPr>
          <a:xfrm>
            <a:off x="135850" y="5296625"/>
            <a:ext cx="3258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Used by Relationship</a:t>
            </a:r>
          </a:p>
        </p:txBody>
      </p:sp>
      <p:sp>
        <p:nvSpPr>
          <p:cNvPr id="161" name="Shape 161"/>
          <p:cNvSpPr/>
          <p:nvPr/>
        </p:nvSpPr>
        <p:spPr>
          <a:xfrm>
            <a:off x="135850" y="5841125"/>
            <a:ext cx="32589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Service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300"/>
                                        <p:tgtEl>
                                          <p:spTgt spid="15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300"/>
                                        <p:tgtEl>
                                          <p:spTgt spid="156"/>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300"/>
                                        <p:tgtEl>
                                          <p:spTgt spid="157"/>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300"/>
                                        <p:tgtEl>
                                          <p:spTgt spid="158"/>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300"/>
                                        <p:tgtEl>
                                          <p:spTgt spid="15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300"/>
                                        <p:tgtEl>
                                          <p:spTgt spid="160"/>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3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48150" y="136166"/>
            <a:ext cx="8520600" cy="763499"/>
          </a:xfrm>
          <a:prstGeom prst="rect">
            <a:avLst/>
          </a:prstGeom>
        </p:spPr>
        <p:txBody>
          <a:bodyPr anchorCtr="0" anchor="t" bIns="91425" lIns="91425" rIns="91425" tIns="91425">
            <a:noAutofit/>
          </a:bodyPr>
          <a:lstStyle/>
          <a:p>
            <a:pPr lvl="0" rtl="0">
              <a:spcBef>
                <a:spcPts val="0"/>
              </a:spcBef>
              <a:buNone/>
            </a:pPr>
            <a:r>
              <a:rPr lang="en"/>
              <a:t>Archimate: Application Example </a:t>
            </a:r>
            <a:r>
              <a:rPr i="1" lang="en"/>
              <a:t>‘Bill for Stuff’</a:t>
            </a:r>
          </a:p>
        </p:txBody>
      </p:sp>
      <p:sp>
        <p:nvSpPr>
          <p:cNvPr id="167" name="Shape 167"/>
          <p:cNvSpPr txBox="1"/>
          <p:nvPr>
            <p:ph idx="12" type="sldNum"/>
          </p:nvPr>
        </p:nvSpPr>
        <p:spPr>
          <a:xfrm>
            <a:off x="8320057" y="63700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68" name="Shape 168"/>
          <p:cNvPicPr preferRelativeResize="0"/>
          <p:nvPr/>
        </p:nvPicPr>
        <p:blipFill>
          <a:blip r:embed="rId3">
            <a:alphaModFix/>
          </a:blip>
          <a:stretch>
            <a:fillRect/>
          </a:stretch>
        </p:blipFill>
        <p:spPr>
          <a:xfrm>
            <a:off x="3305575" y="969247"/>
            <a:ext cx="5563174" cy="2131749"/>
          </a:xfrm>
          <a:prstGeom prst="rect">
            <a:avLst/>
          </a:prstGeom>
          <a:noFill/>
          <a:ln>
            <a:noFill/>
          </a:ln>
        </p:spPr>
      </p:pic>
      <p:pic>
        <p:nvPicPr>
          <p:cNvPr id="169" name="Shape 169"/>
          <p:cNvPicPr preferRelativeResize="0"/>
          <p:nvPr/>
        </p:nvPicPr>
        <p:blipFill>
          <a:blip r:embed="rId4">
            <a:alphaModFix/>
          </a:blip>
          <a:stretch>
            <a:fillRect/>
          </a:stretch>
        </p:blipFill>
        <p:spPr>
          <a:xfrm>
            <a:off x="1374900" y="3403574"/>
            <a:ext cx="3259218" cy="2868449"/>
          </a:xfrm>
          <a:prstGeom prst="rect">
            <a:avLst/>
          </a:prstGeom>
          <a:noFill/>
          <a:ln>
            <a:noFill/>
          </a:ln>
        </p:spPr>
      </p:pic>
      <p:cxnSp>
        <p:nvCxnSpPr>
          <p:cNvPr id="170" name="Shape 170"/>
          <p:cNvCxnSpPr/>
          <p:nvPr/>
        </p:nvCxnSpPr>
        <p:spPr>
          <a:xfrm>
            <a:off x="218650" y="3279925"/>
            <a:ext cx="8637000" cy="0"/>
          </a:xfrm>
          <a:prstGeom prst="straightConnector1">
            <a:avLst/>
          </a:prstGeom>
          <a:noFill/>
          <a:ln cap="flat" cmpd="sng" w="19050">
            <a:solidFill>
              <a:schemeClr val="dk2"/>
            </a:solidFill>
            <a:prstDash val="dash"/>
            <a:round/>
            <a:headEnd len="lg" w="lg" type="none"/>
            <a:tailEnd len="lg" w="lg" type="none"/>
          </a:ln>
        </p:spPr>
      </p:cxnSp>
      <p:sp>
        <p:nvSpPr>
          <p:cNvPr id="171" name="Shape 171"/>
          <p:cNvSpPr/>
          <p:nvPr/>
        </p:nvSpPr>
        <p:spPr>
          <a:xfrm>
            <a:off x="163800" y="959000"/>
            <a:ext cx="34572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Service</a:t>
            </a:r>
          </a:p>
        </p:txBody>
      </p:sp>
      <p:sp>
        <p:nvSpPr>
          <p:cNvPr id="172" name="Shape 172"/>
          <p:cNvSpPr/>
          <p:nvPr/>
        </p:nvSpPr>
        <p:spPr>
          <a:xfrm>
            <a:off x="163800" y="1492400"/>
            <a:ext cx="34572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Realization Relationship</a:t>
            </a:r>
          </a:p>
        </p:txBody>
      </p:sp>
      <p:sp>
        <p:nvSpPr>
          <p:cNvPr id="173" name="Shape 173"/>
          <p:cNvSpPr/>
          <p:nvPr/>
        </p:nvSpPr>
        <p:spPr>
          <a:xfrm>
            <a:off x="163800" y="2025800"/>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Component</a:t>
            </a:r>
          </a:p>
        </p:txBody>
      </p:sp>
      <p:sp>
        <p:nvSpPr>
          <p:cNvPr id="174" name="Shape 174"/>
          <p:cNvSpPr/>
          <p:nvPr/>
        </p:nvSpPr>
        <p:spPr>
          <a:xfrm>
            <a:off x="163800" y="2559200"/>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Composition Relationship</a:t>
            </a:r>
          </a:p>
        </p:txBody>
      </p:sp>
      <p:sp>
        <p:nvSpPr>
          <p:cNvPr id="175" name="Shape 175"/>
          <p:cNvSpPr/>
          <p:nvPr/>
        </p:nvSpPr>
        <p:spPr>
          <a:xfrm flipH="1">
            <a:off x="4739175" y="3441525"/>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Function</a:t>
            </a:r>
          </a:p>
        </p:txBody>
      </p:sp>
      <p:sp>
        <p:nvSpPr>
          <p:cNvPr id="176" name="Shape 176"/>
          <p:cNvSpPr/>
          <p:nvPr/>
        </p:nvSpPr>
        <p:spPr>
          <a:xfrm flipH="1">
            <a:off x="4739175" y="4051125"/>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Service</a:t>
            </a:r>
          </a:p>
        </p:txBody>
      </p:sp>
      <p:sp>
        <p:nvSpPr>
          <p:cNvPr id="177" name="Shape 177"/>
          <p:cNvSpPr/>
          <p:nvPr/>
        </p:nvSpPr>
        <p:spPr>
          <a:xfrm flipH="1">
            <a:off x="4739175" y="4660725"/>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Data Service</a:t>
            </a:r>
          </a:p>
        </p:txBody>
      </p:sp>
      <p:sp>
        <p:nvSpPr>
          <p:cNvPr id="178" name="Shape 178"/>
          <p:cNvSpPr/>
          <p:nvPr/>
        </p:nvSpPr>
        <p:spPr>
          <a:xfrm flipH="1">
            <a:off x="4739175" y="5803725"/>
            <a:ext cx="3036600" cy="468300"/>
          </a:xfrm>
          <a:prstGeom prst="homePlate">
            <a:avLst>
              <a:gd fmla="val 66372" name="adj"/>
            </a:avLst>
          </a:prstGeom>
          <a:solidFill>
            <a:srgbClr val="A4A4A4">
              <a:alpha val="68850"/>
            </a:srgbClr>
          </a:solidFill>
          <a:ln>
            <a:noFill/>
          </a:ln>
        </p:spPr>
        <p:txBody>
          <a:bodyPr anchorCtr="0" anchor="ctr" bIns="91425" lIns="91425" rIns="91425" tIns="91425">
            <a:noAutofit/>
          </a:bodyPr>
          <a:lstStyle/>
          <a:p>
            <a:pPr lvl="0" rtl="0">
              <a:spcBef>
                <a:spcPts val="0"/>
              </a:spcBef>
              <a:buNone/>
            </a:pPr>
            <a:r>
              <a:rPr b="1" lang="en">
                <a:latin typeface="Varela"/>
                <a:ea typeface="Varela"/>
                <a:cs typeface="Varela"/>
                <a:sym typeface="Varela"/>
              </a:rPr>
              <a:t>Application Function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300"/>
                                        <p:tgtEl>
                                          <p:spTgt spid="171"/>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00"/>
                                        <p:tgtEl>
                                          <p:spTgt spid="173"/>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3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300"/>
                                        <p:tgtEl>
                                          <p:spTgt spid="17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300"/>
                                        <p:tgtEl>
                                          <p:spTgt spid="176"/>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300"/>
                                        <p:tgtEl>
                                          <p:spTgt spid="177"/>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3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